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8" r:id="rId3"/>
    <p:sldId id="265" r:id="rId4"/>
    <p:sldId id="268" r:id="rId5"/>
    <p:sldId id="269" r:id="rId6"/>
    <p:sldId id="270" r:id="rId7"/>
    <p:sldId id="273" r:id="rId8"/>
    <p:sldId id="278" r:id="rId9"/>
    <p:sldId id="277" r:id="rId10"/>
    <p:sldId id="27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00FF"/>
    <a:srgbClr val="0000FF"/>
    <a:srgbClr val="B8FD9D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3.9514654418197744E-2"/>
                  <c:y val="-2.7030475357247012E-3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dirty="0" smtClean="0"/>
                      <a:t>23%</a:t>
                    </a:r>
                    <a:endParaRPr lang="ru-RU" sz="1800" b="1" dirty="0"/>
                  </a:p>
                  <a:p>
                    <a:r>
                      <a:rPr lang="ru-RU" sz="1800" b="1" dirty="0"/>
                      <a:t>низкий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048-40C9-8C23-7A54E7FC4C83}"/>
                </c:ext>
              </c:extLst>
            </c:dLbl>
            <c:dLbl>
              <c:idx val="1"/>
              <c:layout>
                <c:manualLayout>
                  <c:x val="2.9432742782152282E-2"/>
                  <c:y val="-2.1508821813939941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dirty="0"/>
                      <a:t>43%</a:t>
                    </a:r>
                  </a:p>
                  <a:p>
                    <a:r>
                      <a:rPr lang="ru-RU" sz="1800" b="1" dirty="0"/>
                      <a:t>средний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048-40C9-8C23-7A54E7FC4C83}"/>
                </c:ext>
              </c:extLst>
            </c:dLbl>
            <c:dLbl>
              <c:idx val="2"/>
              <c:layout>
                <c:manualLayout>
                  <c:x val="8.5013888888888986E-2"/>
                  <c:y val="-0.109054024496938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dirty="0" smtClean="0"/>
                      <a:t>34 </a:t>
                    </a:r>
                    <a:r>
                      <a:rPr lang="ru-RU" sz="1800" b="1" dirty="0"/>
                      <a:t>%</a:t>
                    </a:r>
                  </a:p>
                  <a:p>
                    <a:r>
                      <a:rPr lang="ru-RU" sz="1800" b="1" dirty="0"/>
                      <a:t>высокий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048-40C9-8C23-7A54E7FC4C8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val>
            <c:numRef>
              <c:f>Лист1!$A$1:$A$3</c:f>
              <c:numCache>
                <c:formatCode>General</c:formatCode>
                <c:ptCount val="3"/>
                <c:pt idx="0">
                  <c:v>22</c:v>
                </c:pt>
                <c:pt idx="1">
                  <c:v>43</c:v>
                </c:pt>
                <c:pt idx="2">
                  <c:v>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048-40C9-8C23-7A54E7FC4C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2.284186351706043E-2"/>
                  <c:y val="1.0416666666666666E-2"/>
                </c:manualLayout>
              </c:layout>
              <c:tx>
                <c:rich>
                  <a:bodyPr/>
                  <a:lstStyle/>
                  <a:p>
                    <a:r>
                      <a:rPr lang="ru-RU" sz="1600"/>
                      <a:t>0%</a:t>
                    </a:r>
                  </a:p>
                  <a:p>
                    <a:r>
                      <a:rPr lang="ru-RU" sz="1600"/>
                      <a:t>высокий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635-472E-90A0-3F84039B9641}"/>
                </c:ext>
              </c:extLst>
            </c:dLbl>
            <c:dLbl>
              <c:idx val="1"/>
              <c:layout>
                <c:manualLayout>
                  <c:x val="-8.7311898512685948E-2"/>
                  <c:y val="-0.1597889326334211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 smtClean="0"/>
                      <a:t>42%</a:t>
                    </a:r>
                    <a:endParaRPr lang="ru-RU" sz="1600" dirty="0"/>
                  </a:p>
                  <a:p>
                    <a:r>
                      <a:rPr lang="ru-RU" sz="1600" dirty="0"/>
                      <a:t>средний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635-472E-90A0-3F84039B9641}"/>
                </c:ext>
              </c:extLst>
            </c:dLbl>
            <c:dLbl>
              <c:idx val="2"/>
              <c:layout>
                <c:manualLayout>
                  <c:x val="4.8000000000000001E-2"/>
                  <c:y val="0.21059346748323149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 smtClean="0"/>
                      <a:t>58%</a:t>
                    </a:r>
                    <a:endParaRPr lang="ru-RU" sz="1600" dirty="0"/>
                  </a:p>
                  <a:p>
                    <a:r>
                      <a:rPr lang="ru-RU" sz="1600" dirty="0"/>
                      <a:t>низкий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635-472E-90A0-3F84039B964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val>
            <c:numRef>
              <c:f>Лист1!$A$1:$A$3</c:f>
              <c:numCache>
                <c:formatCode>General</c:formatCode>
                <c:ptCount val="3"/>
                <c:pt idx="0">
                  <c:v>0</c:v>
                </c:pt>
                <c:pt idx="1">
                  <c:v>40</c:v>
                </c:pt>
                <c:pt idx="2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635-472E-90A0-3F84039B96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DD78E8-1585-46E4-81C1-5BECDC50E465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628611-2613-42E9-992D-F46514CFAF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878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28611-2613-42E9-992D-F46514CFAFC1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584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28611-2613-42E9-992D-F46514CFAFC1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08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3DC3-5F47-4CAC-B7B2-E94EFFA89352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DF28-7A08-41D0-A1C4-9818BF7297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3DC3-5F47-4CAC-B7B2-E94EFFA89352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DF28-7A08-41D0-A1C4-9818BF7297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3DC3-5F47-4CAC-B7B2-E94EFFA89352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DF28-7A08-41D0-A1C4-9818BF7297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3DC3-5F47-4CAC-B7B2-E94EFFA89352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DF28-7A08-41D0-A1C4-9818BF7297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3DC3-5F47-4CAC-B7B2-E94EFFA89352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DF28-7A08-41D0-A1C4-9818BF7297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3DC3-5F47-4CAC-B7B2-E94EFFA89352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DF28-7A08-41D0-A1C4-9818BF7297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3DC3-5F47-4CAC-B7B2-E94EFFA89352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DF28-7A08-41D0-A1C4-9818BF7297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3DC3-5F47-4CAC-B7B2-E94EFFA89352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DF28-7A08-41D0-A1C4-9818BF7297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3DC3-5F47-4CAC-B7B2-E94EFFA89352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DF28-7A08-41D0-A1C4-9818BF7297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3DC3-5F47-4CAC-B7B2-E94EFFA89352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DF28-7A08-41D0-A1C4-9818BF7297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D3DC3-5F47-4CAC-B7B2-E94EFFA89352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DDF28-7A08-41D0-A1C4-9818BF7297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8FD9D"/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F6D3DC3-5F47-4CAC-B7B2-E94EFFA89352}" type="datetimeFigureOut">
              <a:rPr lang="ru-RU" smtClean="0"/>
              <a:pPr/>
              <a:t>18.04.2022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C8DDF28-7A08-41D0-A1C4-9818BF72976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87824" y="5445224"/>
            <a:ext cx="5040560" cy="100811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Подготовили: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члены профсоюза Рябова Л.В.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Спирина А.В. </a:t>
            </a:r>
            <a:endParaRPr lang="ru-RU" i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96752"/>
            <a:ext cx="7570843" cy="4104456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3200" i="1" dirty="0" smtClean="0">
                <a:solidFill>
                  <a:srgbClr val="FF3399"/>
                </a:solidFill>
                <a:effectLst/>
                <a:cs typeface="Aharoni" pitchFamily="2" charset="-79"/>
              </a:rPr>
              <a:t/>
            </a:r>
            <a:br>
              <a:rPr lang="ru-RU" sz="3200" i="1" dirty="0" smtClean="0">
                <a:solidFill>
                  <a:srgbClr val="FF3399"/>
                </a:solidFill>
                <a:effectLst/>
                <a:cs typeface="Aharoni" pitchFamily="2" charset="-79"/>
              </a:rPr>
            </a:br>
            <a:r>
              <a:rPr lang="ru-RU" sz="3200" i="1" dirty="0" smtClean="0">
                <a:solidFill>
                  <a:srgbClr val="FF3399"/>
                </a:solidFill>
                <a:effectLst/>
                <a:cs typeface="Aharoni" pitchFamily="2" charset="-79"/>
              </a:rPr>
              <a:t>Программа </a:t>
            </a:r>
            <a:br>
              <a:rPr lang="ru-RU" sz="3200" i="1" dirty="0" smtClean="0">
                <a:solidFill>
                  <a:srgbClr val="FF3399"/>
                </a:solidFill>
                <a:effectLst/>
                <a:cs typeface="Aharoni" pitchFamily="2" charset="-79"/>
              </a:rPr>
            </a:br>
            <a:r>
              <a:rPr lang="ru-RU" sz="3200" i="1" dirty="0" smtClean="0">
                <a:solidFill>
                  <a:srgbClr val="FF3399"/>
                </a:solidFill>
                <a:effectLst/>
                <a:cs typeface="Aharoni" pitchFamily="2" charset="-79"/>
              </a:rPr>
              <a:t>по сохранению и укреплению психического здоровья </a:t>
            </a:r>
            <a:r>
              <a:rPr lang="ru-RU" sz="3200" i="1" dirty="0" smtClean="0">
                <a:solidFill>
                  <a:srgbClr val="FF3399"/>
                </a:solidFill>
                <a:effectLst/>
                <a:cs typeface="Aharoni" pitchFamily="2" charset="-79"/>
              </a:rPr>
              <a:t>педагогов:</a:t>
            </a:r>
            <a:r>
              <a:rPr lang="ru-RU" sz="3200" i="1" dirty="0" smtClean="0">
                <a:solidFill>
                  <a:srgbClr val="FF3399"/>
                </a:solidFill>
                <a:effectLst/>
                <a:cs typeface="Aharoni" pitchFamily="2" charset="-79"/>
              </a:rPr>
              <a:t/>
            </a:r>
            <a:br>
              <a:rPr lang="ru-RU" sz="3200" i="1" dirty="0" smtClean="0">
                <a:solidFill>
                  <a:srgbClr val="FF3399"/>
                </a:solidFill>
                <a:effectLst/>
                <a:cs typeface="Aharoni" pitchFamily="2" charset="-79"/>
              </a:rPr>
            </a:br>
            <a:r>
              <a:rPr lang="ru-RU" sz="3200" i="1" dirty="0" smtClean="0">
                <a:solidFill>
                  <a:srgbClr val="FF3399"/>
                </a:solidFill>
                <a:effectLst/>
                <a:cs typeface="Aharoni" pitchFamily="2" charset="-79"/>
              </a:rPr>
              <a:t>«Секрет успеха»</a:t>
            </a:r>
            <a:endParaRPr lang="ru-RU" sz="3200" i="1" dirty="0">
              <a:solidFill>
                <a:srgbClr val="FF3399"/>
              </a:solidFill>
            </a:endParaRPr>
          </a:p>
        </p:txBody>
      </p:sp>
      <p:sp>
        <p:nvSpPr>
          <p:cNvPr id="4" name="AutoShape 2" descr="https://docs.google.com/?url=http%3A%2F%2Fnsportal.ru%2Fsites%2Fdefault%2Ffiles%2F2011%2F12%2Fprezentaciya1_4.pptx&amp;docid=0858a7cb85967d03ae3d5320536f6765&amp;a=bi&amp;pagenumber=1&amp;w=51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160338"/>
            <a:ext cx="91085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rgbClr val="FF3399"/>
                </a:solidFill>
                <a:cs typeface="Aharoni" pitchFamily="2" charset="-79"/>
              </a:rPr>
              <a:t>Первичная профсоюзная организация </a:t>
            </a:r>
          </a:p>
          <a:p>
            <a:pPr algn="ctr"/>
            <a:r>
              <a:rPr lang="ru-RU" i="1" dirty="0" smtClean="0">
                <a:solidFill>
                  <a:srgbClr val="FF3399"/>
                </a:solidFill>
                <a:cs typeface="Aharoni" pitchFamily="2" charset="-79"/>
              </a:rPr>
              <a:t>Муниципальное автономное дошкольное образовательное учреждение </a:t>
            </a:r>
          </a:p>
          <a:p>
            <a:pPr algn="ctr"/>
            <a:r>
              <a:rPr lang="ru-RU" i="1" dirty="0" smtClean="0">
                <a:solidFill>
                  <a:srgbClr val="FF3399"/>
                </a:solidFill>
                <a:cs typeface="Aharoni" pitchFamily="2" charset="-79"/>
              </a:rPr>
              <a:t>г</a:t>
            </a:r>
            <a:r>
              <a:rPr lang="ru-RU" i="1" dirty="0">
                <a:solidFill>
                  <a:srgbClr val="FF3399"/>
                </a:solidFill>
                <a:cs typeface="Aharoni" pitchFamily="2" charset="-79"/>
              </a:rPr>
              <a:t>. Владимира </a:t>
            </a:r>
            <a:r>
              <a:rPr lang="ru-RU" i="1" dirty="0" smtClean="0">
                <a:solidFill>
                  <a:srgbClr val="FF3399"/>
                </a:solidFill>
                <a:cs typeface="Aharoni" pitchFamily="2" charset="-79"/>
              </a:rPr>
              <a:t>«Центр развития ребенка -  детский </a:t>
            </a:r>
            <a:r>
              <a:rPr lang="ru-RU" i="1" dirty="0">
                <a:solidFill>
                  <a:srgbClr val="FF3399"/>
                </a:solidFill>
                <a:cs typeface="Aharoni" pitchFamily="2" charset="-79"/>
              </a:rPr>
              <a:t>сад №128</a:t>
            </a:r>
            <a:r>
              <a:rPr lang="ru-RU" i="1" dirty="0" smtClean="0">
                <a:solidFill>
                  <a:srgbClr val="FF3399"/>
                </a:solidFill>
                <a:cs typeface="Aharoni" pitchFamily="2" charset="-79"/>
              </a:rPr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579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473795" y="116632"/>
            <a:ext cx="5637010" cy="64807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3399"/>
                </a:solidFill>
              </a:rPr>
              <a:t>Актуальность</a:t>
            </a:r>
            <a:endParaRPr lang="ru-RU" sz="3200" b="1" dirty="0">
              <a:solidFill>
                <a:srgbClr val="FF3399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07504" y="620688"/>
            <a:ext cx="4752528" cy="6048672"/>
          </a:xfrm>
        </p:spPr>
        <p:txBody>
          <a:bodyPr/>
          <a:lstStyle/>
          <a:p>
            <a:pPr marL="182880" indent="0">
              <a:buNone/>
            </a:pPr>
            <a:r>
              <a:rPr lang="ru-RU" sz="2100" dirty="0" smtClean="0">
                <a:effectLst/>
              </a:rPr>
              <a:t>     </a:t>
            </a:r>
            <a:r>
              <a:rPr lang="ru-RU" sz="1600" dirty="0" smtClean="0">
                <a:effectLst/>
              </a:rPr>
              <a:t>За последние годы проблема сохранения психического здоровья педагога в нашем образовательном учреждении стала особенно острой. Педагогическая деятельность отличается высокой психоэмоциональной  нагрузкой.  </a:t>
            </a:r>
            <a:br>
              <a:rPr lang="ru-RU" sz="1600" dirty="0" smtClean="0">
                <a:effectLst/>
              </a:rPr>
            </a:br>
            <a:r>
              <a:rPr lang="ru-RU" sz="1600" dirty="0" smtClean="0">
                <a:effectLst/>
              </a:rPr>
              <a:t>Проблеме педагогов по укреплению и сохранению психического здоровья уделено недостаточное внимание.</a:t>
            </a:r>
            <a:br>
              <a:rPr lang="ru-RU" sz="1600" dirty="0" smtClean="0">
                <a:effectLst/>
              </a:rPr>
            </a:br>
            <a:r>
              <a:rPr lang="ru-RU" sz="1600" dirty="0" smtClean="0">
                <a:effectLst/>
              </a:rPr>
              <a:t>Деятельность, направленная на сохранение и укрепление  психического здоровья педагогов является актуальной проблемой современной системы образования.  </a:t>
            </a:r>
            <a:br>
              <a:rPr lang="ru-RU" sz="1600" dirty="0" smtClean="0">
                <a:effectLst/>
              </a:rPr>
            </a:br>
            <a:r>
              <a:rPr lang="ru-RU" sz="1600" dirty="0" smtClean="0">
                <a:effectLst/>
              </a:rPr>
              <a:t>Для оптимизации психологического здоровья членами профсоюза ДОУ была разработана  программа для педагогов. </a:t>
            </a:r>
            <a:br>
              <a:rPr lang="ru-RU" sz="1600" dirty="0" smtClean="0">
                <a:effectLst/>
              </a:rPr>
            </a:br>
            <a:r>
              <a:rPr lang="ru-RU" sz="1600" dirty="0" smtClean="0">
                <a:effectLst/>
              </a:rPr>
              <a:t/>
            </a:r>
            <a:br>
              <a:rPr lang="ru-RU" sz="1600" dirty="0" smtClean="0">
                <a:effectLst/>
              </a:rPr>
            </a:br>
            <a:r>
              <a:rPr lang="ru-RU" sz="1800" dirty="0" smtClean="0">
                <a:solidFill>
                  <a:schemeClr val="accent6"/>
                </a:solidFill>
                <a:effectLst/>
              </a:rPr>
              <a:t>Синдром </a:t>
            </a:r>
            <a:r>
              <a:rPr lang="ru-RU" sz="1800" dirty="0">
                <a:solidFill>
                  <a:schemeClr val="accent6"/>
                </a:solidFill>
                <a:effectLst/>
              </a:rPr>
              <a:t>профессионального выгорания – это реакция организма, возникающая вследствие продолжительного воздействия профессиональных нагрузок.</a:t>
            </a:r>
            <a:r>
              <a:rPr lang="ru-RU" sz="1800" dirty="0" smtClean="0">
                <a:effectLst/>
              </a:rPr>
              <a:t/>
            </a:r>
            <a:br>
              <a:rPr lang="ru-RU" sz="1800" dirty="0" smtClean="0">
                <a:effectLst/>
              </a:rPr>
            </a:br>
            <a:r>
              <a:rPr lang="ru-RU" sz="1800" dirty="0" smtClean="0">
                <a:effectLst/>
              </a:rPr>
              <a:t/>
            </a:r>
            <a:br>
              <a:rPr lang="ru-RU" sz="1800" dirty="0" smtClean="0">
                <a:effectLst/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774545"/>
            <a:ext cx="3851920" cy="360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89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9756" y="0"/>
            <a:ext cx="8640960" cy="72007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FF3399"/>
                </a:solidFill>
              </a:rPr>
              <a:t>Психологическая поддержка педагогов</a:t>
            </a:r>
            <a:endParaRPr lang="ru-RU" dirty="0">
              <a:solidFill>
                <a:srgbClr val="FF3399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692696"/>
            <a:ext cx="8712968" cy="6048672"/>
          </a:xfrm>
        </p:spPr>
        <p:txBody>
          <a:bodyPr>
            <a:normAutofit/>
          </a:bodyPr>
          <a:lstStyle/>
          <a:p>
            <a:pPr algn="just"/>
            <a:r>
              <a:rPr lang="ru-RU" sz="2000" b="1" u="sng" dirty="0">
                <a:solidFill>
                  <a:srgbClr val="0000FF"/>
                </a:solidFill>
              </a:rPr>
              <a:t>Цель</a:t>
            </a:r>
            <a:r>
              <a:rPr lang="ru-RU" sz="1800" b="1" u="sng" dirty="0">
                <a:solidFill>
                  <a:srgbClr val="0000FF"/>
                </a:solidFill>
              </a:rPr>
              <a:t>:</a:t>
            </a:r>
            <a:r>
              <a:rPr lang="ru-RU" sz="1800" dirty="0"/>
              <a:t> создание в образовательном учреждении условий для сохранения и укрепления психического здоровья педагогов</a:t>
            </a:r>
            <a:r>
              <a:rPr lang="ru-RU" sz="1800" dirty="0" smtClean="0"/>
              <a:t>, благоприятной психоэмоциональной обстановки в коллективе, </a:t>
            </a:r>
            <a:r>
              <a:rPr lang="ru-RU" sz="1800" dirty="0"/>
              <a:t>профилактики эмоционального выгорания в педагогической деятельности</a:t>
            </a:r>
            <a:r>
              <a:rPr lang="ru-RU" sz="1800" dirty="0" smtClean="0"/>
              <a:t>.</a:t>
            </a:r>
          </a:p>
          <a:p>
            <a:r>
              <a:rPr lang="ru-RU" sz="2000" b="1" u="sng" dirty="0" smtClean="0">
                <a:solidFill>
                  <a:srgbClr val="0000FF"/>
                </a:solidFill>
              </a:rPr>
              <a:t>Задачи:</a:t>
            </a:r>
          </a:p>
          <a:p>
            <a:pPr marL="342900" lvl="0" indent="-34290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ru-RU" sz="1800" dirty="0" smtClean="0"/>
              <a:t>познакомить </a:t>
            </a:r>
            <a:r>
              <a:rPr lang="ru-RU" sz="1800" dirty="0"/>
              <a:t>педагогов с понятием "эмоциональное выгорание", его характеристикой, причинами </a:t>
            </a:r>
            <a:r>
              <a:rPr lang="ru-RU" sz="1800" dirty="0" smtClean="0"/>
              <a:t>возникновения;</a:t>
            </a:r>
          </a:p>
          <a:p>
            <a:pPr marL="342900" lvl="0" indent="-34290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ru-RU" sz="1800" dirty="0" smtClean="0"/>
              <a:t>формировать </a:t>
            </a:r>
            <a:r>
              <a:rPr lang="ru-RU" sz="1800" dirty="0"/>
              <a:t>навыки регуляции негативных психоэмоциональных состояний</a:t>
            </a:r>
            <a:r>
              <a:rPr lang="ru-RU" sz="1800" dirty="0" smtClean="0"/>
              <a:t>;</a:t>
            </a:r>
          </a:p>
          <a:p>
            <a:pPr marL="342900" lvl="0" indent="-34290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ru-RU" sz="1800" dirty="0" smtClean="0"/>
              <a:t>развивать навыки управления своим состоянием;</a:t>
            </a:r>
            <a:endParaRPr lang="ru-RU" sz="1800" dirty="0"/>
          </a:p>
          <a:p>
            <a:pPr marL="342900" lvl="0" indent="-34290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ru-RU" sz="1800" dirty="0" smtClean="0"/>
              <a:t>создавать </a:t>
            </a:r>
            <a:r>
              <a:rPr lang="ru-RU" sz="1800" dirty="0"/>
              <a:t>условия для развития самосознания и самосовершенствования педагогов</a:t>
            </a:r>
            <a:r>
              <a:rPr lang="ru-RU" sz="1800" dirty="0" smtClean="0"/>
              <a:t>.</a:t>
            </a:r>
          </a:p>
          <a:p>
            <a:pPr algn="just"/>
            <a:r>
              <a:rPr lang="ru-RU" sz="2000" b="1" u="sng" dirty="0" smtClean="0">
                <a:solidFill>
                  <a:srgbClr val="0000FF"/>
                </a:solidFill>
              </a:rPr>
              <a:t>Ожидаемые результаты:</a:t>
            </a:r>
            <a:endParaRPr lang="ru-RU" sz="2000" b="1" u="sng" dirty="0">
              <a:solidFill>
                <a:srgbClr val="0000FF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000" dirty="0"/>
              <a:t>• </a:t>
            </a:r>
            <a:r>
              <a:rPr lang="ru-RU" sz="1800" dirty="0"/>
              <a:t>улучшение психологического климата в коллективе;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• снижение ситуативной и личностной тревожности педагогов;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• формирование навыков регуляции негативных психоэмоциональных состояний;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• повышение самооценки и уверенности в себе.</a:t>
            </a:r>
          </a:p>
          <a:p>
            <a:pPr lvl="0" algn="just"/>
            <a:endParaRPr lang="ru-RU" sz="2000" dirty="0"/>
          </a:p>
          <a:p>
            <a:endParaRPr lang="ru-RU" sz="2000" dirty="0">
              <a:solidFill>
                <a:srgbClr val="0000FF"/>
              </a:solidFill>
            </a:endParaRPr>
          </a:p>
          <a:p>
            <a:endParaRPr lang="ru-RU" sz="2000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222" y="5609665"/>
            <a:ext cx="2478212" cy="113170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FBD5DE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47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3" y="260648"/>
            <a:ext cx="8136904" cy="1080120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>
                <a:solidFill>
                  <a:srgbClr val="FF3399"/>
                </a:solidFill>
              </a:rPr>
              <a:t>Уровень развития эмоционального выгорания педагогов МАДОУ ЦРР «Детский сад №128» сентябрь 2021г</a:t>
            </a:r>
            <a:endParaRPr lang="ru-RU" sz="2400" dirty="0">
              <a:solidFill>
                <a:srgbClr val="FF3399"/>
              </a:solidFill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9018028"/>
              </p:ext>
            </p:extLst>
          </p:nvPr>
        </p:nvGraphicFramePr>
        <p:xfrm>
          <a:off x="467544" y="1340768"/>
          <a:ext cx="8352928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63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3" y="1"/>
            <a:ext cx="8352928" cy="620687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FF3399"/>
                </a:solidFill>
              </a:rPr>
              <a:t>Тест «состояние Вашей нервной системы»</a:t>
            </a:r>
            <a:endParaRPr lang="ru-RU" dirty="0">
              <a:solidFill>
                <a:srgbClr val="FF3399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548680"/>
            <a:ext cx="8352928" cy="6192688"/>
          </a:xfrm>
        </p:spPr>
        <p:txBody>
          <a:bodyPr>
            <a:normAutofit lnSpcReduction="10000"/>
          </a:bodyPr>
          <a:lstStyle/>
          <a:p>
            <a:pPr algn="r">
              <a:lnSpc>
                <a:spcPct val="93000"/>
              </a:lnSpc>
            </a:pPr>
            <a:r>
              <a:rPr lang="en-GB" b="1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b="1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Нет</a:t>
            </a:r>
            <a:r>
              <a:rPr lang="en-GB" b="1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  </a:t>
            </a:r>
            <a:r>
              <a:rPr lang="en-GB" b="1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редко</a:t>
            </a:r>
            <a:r>
              <a:rPr lang="en-GB" b="1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 </a:t>
            </a:r>
            <a:r>
              <a:rPr lang="en-GB" b="1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да</a:t>
            </a:r>
            <a:r>
              <a:rPr lang="en-GB" b="1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   </a:t>
            </a:r>
            <a:r>
              <a:rPr lang="en-GB" b="1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часто</a:t>
            </a:r>
            <a:endParaRPr lang="en-GB" b="1" dirty="0">
              <a:solidFill>
                <a:srgbClr val="000000"/>
              </a:solidFill>
              <a:latin typeface="Arial" charset="0"/>
              <a:ea typeface="msmincho" charset="0"/>
              <a:cs typeface="msmincho" charset="0"/>
            </a:endParaRPr>
          </a:p>
          <a:p>
            <a:pPr>
              <a:lnSpc>
                <a:spcPct val="93000"/>
              </a:lnSpc>
              <a:buSzPct val="45000"/>
              <a:buFont typeface="Wingdings" charset="2"/>
              <a:buChar char=""/>
            </a:pP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Часто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ли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вы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бываете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раздражены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,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нервничаете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,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ощущаете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беспокойство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?      </a:t>
            </a:r>
            <a:r>
              <a:rPr lang="en-GB" b="1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0      3     5     10</a:t>
            </a:r>
          </a:p>
          <a:p>
            <a:pPr>
              <a:lnSpc>
                <a:spcPct val="93000"/>
              </a:lnSpc>
              <a:buSzPct val="45000"/>
              <a:buFont typeface="Wingdings" charset="2"/>
              <a:buChar char=""/>
            </a:pP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Часто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ли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у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вас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учащенный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пульс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и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сердцебиение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?                                               </a:t>
            </a:r>
            <a:r>
              <a:rPr lang="en-GB" b="1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0     2     3      6 </a:t>
            </a:r>
          </a:p>
          <a:p>
            <a:pPr>
              <a:lnSpc>
                <a:spcPct val="93000"/>
              </a:lnSpc>
              <a:buSzPct val="45000"/>
              <a:buFont typeface="Wingdings" charset="2"/>
              <a:buChar char=""/>
            </a:pP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Часто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ли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вы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быстро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устаете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?                                                                                   </a:t>
            </a:r>
            <a:r>
              <a:rPr lang="en-GB" b="1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0     2     4      8 </a:t>
            </a:r>
          </a:p>
          <a:p>
            <a:pPr>
              <a:lnSpc>
                <a:spcPct val="93000"/>
              </a:lnSpc>
              <a:buSzPct val="45000"/>
              <a:buFont typeface="Wingdings" charset="2"/>
              <a:buChar char=""/>
            </a:pP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Страдаете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ли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вы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повышенной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чувствительностью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к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шуму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,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шороху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или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свету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?  </a:t>
            </a:r>
            <a:r>
              <a:rPr lang="en-GB" b="1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0      2     4     8 </a:t>
            </a:r>
          </a:p>
          <a:p>
            <a:pPr>
              <a:lnSpc>
                <a:spcPct val="93000"/>
              </a:lnSpc>
              <a:buSzPct val="45000"/>
              <a:buFont typeface="Wingdings" charset="2"/>
              <a:buChar char=""/>
            </a:pP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Бывают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ли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у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вас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резкие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смены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настроения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,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возникает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чувство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неудовл</a:t>
            </a:r>
            <a:r>
              <a:rPr lang="ru-RU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-</a:t>
            </a:r>
            <a:r>
              <a:rPr lang="en-GB" dirty="0" err="1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ти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? </a:t>
            </a:r>
            <a:r>
              <a:rPr lang="ru-RU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    </a:t>
            </a:r>
            <a:r>
              <a:rPr lang="ru-RU" b="1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0      2     3     6</a:t>
            </a:r>
          </a:p>
          <a:p>
            <a:pPr>
              <a:lnSpc>
                <a:spcPct val="93000"/>
              </a:lnSpc>
              <a:buSzPct val="45000"/>
              <a:buFont typeface="Wingdings" charset="2"/>
              <a:buChar char=""/>
            </a:pPr>
            <a:r>
              <a:rPr lang="en-GB" dirty="0" err="1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Вы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спите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беспокойно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, </a:t>
            </a:r>
            <a:r>
              <a:rPr lang="en-GB" dirty="0" err="1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часто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просыпаетесь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? </a:t>
            </a:r>
            <a:r>
              <a:rPr lang="en-GB" dirty="0" err="1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Страдаете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бессонницей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?            </a:t>
            </a:r>
            <a:r>
              <a:rPr lang="ru-RU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 </a:t>
            </a:r>
            <a:r>
              <a:rPr lang="en-GB" b="1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0     2      4     8 </a:t>
            </a:r>
          </a:p>
          <a:p>
            <a:pPr>
              <a:lnSpc>
                <a:spcPct val="93000"/>
              </a:lnSpc>
              <a:buSzPct val="45000"/>
              <a:buFont typeface="Wingdings" charset="2"/>
              <a:buChar char=""/>
            </a:pPr>
            <a:r>
              <a:rPr lang="en-GB" dirty="0" err="1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Страдаете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ли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вы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непроизвольным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потоотделением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?                                            </a:t>
            </a:r>
            <a:r>
              <a:rPr lang="en-GB" b="1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0     2      3     6 </a:t>
            </a:r>
          </a:p>
          <a:p>
            <a:pPr>
              <a:lnSpc>
                <a:spcPct val="93000"/>
              </a:lnSpc>
              <a:buSzPct val="45000"/>
              <a:buFont typeface="Wingdings" charset="2"/>
              <a:buChar char=""/>
            </a:pP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Затекают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ли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у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вас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мышцы?Ощущаете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ли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вы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непривычное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щекотание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,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подергивание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в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суставах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? </a:t>
            </a:r>
            <a:endParaRPr lang="ru-RU" dirty="0" smtClean="0">
              <a:solidFill>
                <a:srgbClr val="000000"/>
              </a:solidFill>
              <a:latin typeface="Arial" charset="0"/>
              <a:ea typeface="msmincho" charset="0"/>
              <a:cs typeface="msmincho" charset="0"/>
            </a:endParaRPr>
          </a:p>
          <a:p>
            <a:pPr>
              <a:lnSpc>
                <a:spcPct val="93000"/>
              </a:lnSpc>
              <a:buSzPct val="45000"/>
            </a:pPr>
            <a:r>
              <a:rPr lang="ru-RU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                                                                                                                                    </a:t>
            </a:r>
            <a:r>
              <a:rPr lang="ru-RU" b="1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0     2      4     8</a:t>
            </a:r>
            <a:r>
              <a:rPr lang="en-GB" b="1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                                                                                                                </a:t>
            </a:r>
            <a:r>
              <a:rPr lang="ru-RU" b="1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                                         </a:t>
            </a:r>
            <a:endParaRPr lang="en-GB" b="1" dirty="0" smtClean="0">
              <a:solidFill>
                <a:srgbClr val="000000"/>
              </a:solidFill>
              <a:latin typeface="Arial" charset="0"/>
              <a:ea typeface="msmincho" charset="0"/>
              <a:cs typeface="msmincho" charset="0"/>
            </a:endParaRPr>
          </a:p>
          <a:p>
            <a:pPr>
              <a:lnSpc>
                <a:spcPct val="93000"/>
              </a:lnSpc>
              <a:buSzPct val="45000"/>
              <a:buFont typeface="Wingdings" charset="2"/>
              <a:buChar char=""/>
            </a:pPr>
            <a:r>
              <a:rPr lang="en-GB" dirty="0" err="1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Страдаете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ли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вы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забывчивостью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, </a:t>
            </a:r>
            <a:r>
              <a:rPr lang="en-GB" dirty="0" err="1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часто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плохо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способны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концентрировать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внимание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?   </a:t>
            </a:r>
            <a:endParaRPr lang="ru-RU" dirty="0" smtClean="0">
              <a:solidFill>
                <a:srgbClr val="000000"/>
              </a:solidFill>
              <a:latin typeface="Arial" charset="0"/>
              <a:ea typeface="msmincho" charset="0"/>
              <a:cs typeface="msmincho" charset="0"/>
            </a:endParaRPr>
          </a:p>
          <a:p>
            <a:pPr>
              <a:lnSpc>
                <a:spcPct val="93000"/>
              </a:lnSpc>
              <a:buSzPct val="45000"/>
            </a:pPr>
            <a:r>
              <a:rPr lang="ru-RU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                                                                                                                                    </a:t>
            </a:r>
            <a:r>
              <a:rPr lang="ru-RU" b="1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0     2      4     8</a:t>
            </a:r>
            <a:r>
              <a:rPr lang="en-GB" b="1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                               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                                                                                                                 </a:t>
            </a:r>
            <a:r>
              <a:rPr lang="ru-RU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   </a:t>
            </a:r>
            <a:r>
              <a:rPr lang="en-GB" dirty="0" err="1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Страдаете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ли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вы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от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необъяснимой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тревоги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?                                                          </a:t>
            </a:r>
            <a:r>
              <a:rPr lang="ru-RU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b="1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0     2     3     6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</a:p>
          <a:p>
            <a:pPr>
              <a:lnSpc>
                <a:spcPct val="93000"/>
              </a:lnSpc>
              <a:buSzPct val="45000"/>
              <a:buFont typeface="Wingdings" charset="2"/>
              <a:buChar char=""/>
            </a:pP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Необходимо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ли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вам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в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вашей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работе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быть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всегда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«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на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высоте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»?                           </a:t>
            </a:r>
            <a:r>
              <a:rPr lang="en-GB" b="1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0     </a:t>
            </a:r>
            <a:r>
              <a:rPr lang="en-GB" b="1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2     4     8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</a:p>
          <a:p>
            <a:pPr>
              <a:lnSpc>
                <a:spcPct val="93000"/>
              </a:lnSpc>
              <a:buSzPct val="45000"/>
              <a:buFont typeface="Wingdings" charset="2"/>
              <a:buChar char=""/>
            </a:pP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Часто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ли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вы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бываете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в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плохом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настроении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?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Быстро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ли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вы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теряете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самообладание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? </a:t>
            </a:r>
            <a:endParaRPr lang="ru-RU" dirty="0" smtClean="0">
              <a:solidFill>
                <a:srgbClr val="000000"/>
              </a:solidFill>
              <a:latin typeface="Arial" charset="0"/>
              <a:ea typeface="msmincho" charset="0"/>
              <a:cs typeface="msmincho" charset="0"/>
            </a:endParaRPr>
          </a:p>
          <a:p>
            <a:pPr>
              <a:lnSpc>
                <a:spcPct val="93000"/>
              </a:lnSpc>
              <a:buSzPct val="45000"/>
            </a:pPr>
            <a:r>
              <a:rPr lang="ru-RU" b="1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                                                                                                                                     0     2     4      8</a:t>
            </a:r>
          </a:p>
          <a:p>
            <a:pPr>
              <a:lnSpc>
                <a:spcPct val="93000"/>
              </a:lnSpc>
              <a:buSzPct val="45000"/>
              <a:buFont typeface="Wingdings" charset="2"/>
              <a:buChar char=""/>
            </a:pPr>
            <a:r>
              <a:rPr lang="en-GB" dirty="0" err="1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Копите</a:t>
            </a:r>
            <a:r>
              <a:rPr lang="en-GB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ли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вы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неприятности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в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себе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?                                                                          </a:t>
            </a:r>
            <a:r>
              <a:rPr lang="en-GB" b="1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0     2     4     8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</a:p>
          <a:p>
            <a:pPr>
              <a:lnSpc>
                <a:spcPct val="93000"/>
              </a:lnSpc>
              <a:buSzPct val="45000"/>
              <a:buFont typeface="Wingdings" charset="2"/>
              <a:buChar char=""/>
            </a:pP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Ощущаете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ли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вы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недовольство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самим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собой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и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окружающим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миром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?                   </a:t>
            </a:r>
            <a:r>
              <a:rPr lang="en-GB" b="1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0     2     4     8 </a:t>
            </a:r>
          </a:p>
          <a:p>
            <a:pPr>
              <a:lnSpc>
                <a:spcPct val="93000"/>
              </a:lnSpc>
              <a:buSzPct val="45000"/>
              <a:buFont typeface="Wingdings" charset="2"/>
              <a:buChar char=""/>
            </a:pP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Курите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ли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вы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?                                                                                                              </a:t>
            </a:r>
            <a:r>
              <a:rPr lang="en-GB" b="1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0     2     5     10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</a:p>
          <a:p>
            <a:pPr>
              <a:lnSpc>
                <a:spcPct val="93000"/>
              </a:lnSpc>
              <a:buSzPct val="45000"/>
              <a:buFont typeface="Wingdings" charset="2"/>
              <a:buChar char=""/>
            </a:pP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Мучают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ли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вас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страхи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?                                                                                               </a:t>
            </a:r>
            <a:r>
              <a:rPr lang="en-GB" b="1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0     2     4     8 </a:t>
            </a:r>
          </a:p>
          <a:p>
            <a:pPr>
              <a:lnSpc>
                <a:spcPct val="93000"/>
              </a:lnSpc>
              <a:buSzPct val="45000"/>
              <a:buFont typeface="Wingdings" charset="2"/>
              <a:buChar char=""/>
            </a:pP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Есть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ли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у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вас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недостаток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в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возможности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подвигаться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на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свежем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воздухе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?          </a:t>
            </a:r>
            <a:r>
              <a:rPr lang="en-GB" b="1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0     2     4     8 </a:t>
            </a:r>
          </a:p>
          <a:p>
            <a:pPr>
              <a:lnSpc>
                <a:spcPct val="93000"/>
              </a:lnSpc>
              <a:buSzPct val="45000"/>
              <a:buFont typeface="Wingdings" charset="2"/>
              <a:buChar char=""/>
            </a:pP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Есть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ли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у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вас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недостаток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в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возможности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разрядиться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,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обрести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душевное</a:t>
            </a:r>
            <a:endParaRPr lang="en-GB" dirty="0">
              <a:solidFill>
                <a:srgbClr val="000000"/>
              </a:solidFill>
              <a:latin typeface="Arial" charset="0"/>
              <a:ea typeface="msmincho" charset="0"/>
              <a:cs typeface="msmincho" charset="0"/>
            </a:endParaRPr>
          </a:p>
          <a:p>
            <a:pPr>
              <a:lnSpc>
                <a:spcPct val="93000"/>
              </a:lnSpc>
              <a:buSzPct val="45000"/>
            </a:pP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равновесие</a:t>
            </a:r>
            <a:r>
              <a:rPr lang="en-GB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?                                                                                                              </a:t>
            </a:r>
            <a:r>
              <a:rPr lang="en-GB" b="1" dirty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 0     2     4     8 </a:t>
            </a:r>
            <a:r>
              <a:rPr lang="ru-RU" b="1" dirty="0" smtClean="0">
                <a:solidFill>
                  <a:srgbClr val="000000"/>
                </a:solidFill>
                <a:latin typeface="Arial" charset="0"/>
                <a:ea typeface="msmincho" charset="0"/>
                <a:cs typeface="msmincho" charset="0"/>
              </a:rPr>
              <a:t> </a:t>
            </a:r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706" y="0"/>
            <a:ext cx="720725" cy="162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702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1"/>
            <a:ext cx="8424935" cy="576063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solidFill>
                  <a:srgbClr val="FF3399"/>
                </a:solidFill>
              </a:rPr>
              <a:t>Проверьте себя</a:t>
            </a:r>
            <a:endParaRPr lang="ru-RU" sz="3200" dirty="0">
              <a:solidFill>
                <a:srgbClr val="FF3399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1124744"/>
            <a:ext cx="8496944" cy="5400600"/>
          </a:xfrm>
        </p:spPr>
        <p:txBody>
          <a:bodyPr>
            <a:normAutofit/>
          </a:bodyPr>
          <a:lstStyle/>
          <a:p>
            <a:pPr marL="209550" lvl="1" algn="just">
              <a:lnSpc>
                <a:spcPct val="83000"/>
              </a:lnSpc>
              <a:spcAft>
                <a:spcPct val="0"/>
              </a:spcAft>
              <a:buSzPct val="45000"/>
              <a:buFont typeface="StarSymbol" charset="0"/>
              <a:buChar char="●"/>
              <a:tabLst>
                <a:tab pos="419100" algn="l"/>
                <a:tab pos="866775" algn="l"/>
                <a:tab pos="1316038" algn="l"/>
                <a:tab pos="1765300" algn="l"/>
                <a:tab pos="2214563" algn="l"/>
                <a:tab pos="2663825" algn="l"/>
                <a:tab pos="3113088" algn="l"/>
                <a:tab pos="3562350" algn="l"/>
                <a:tab pos="4011613" algn="l"/>
                <a:tab pos="4460875" algn="l"/>
                <a:tab pos="4910138" algn="l"/>
                <a:tab pos="5359400" algn="l"/>
                <a:tab pos="5808663" algn="l"/>
                <a:tab pos="6257925" algn="l"/>
                <a:tab pos="6707188" algn="l"/>
                <a:tab pos="7156450" algn="l"/>
                <a:tab pos="7605713" algn="l"/>
                <a:tab pos="8054975" algn="l"/>
                <a:tab pos="8504238" algn="l"/>
                <a:tab pos="8953500" algn="l"/>
                <a:tab pos="9402763" algn="l"/>
              </a:tabLst>
            </a:pPr>
            <a:r>
              <a:rPr lang="en-GB" sz="2400" b="1" i="1" dirty="0">
                <a:solidFill>
                  <a:srgbClr val="FF3366"/>
                </a:solidFill>
                <a:latin typeface="Times New Roman" pitchFamily="16" charset="0"/>
              </a:rPr>
              <a:t>0-25 </a:t>
            </a:r>
            <a:r>
              <a:rPr lang="en-GB" sz="2400" b="1" i="1" dirty="0" err="1">
                <a:solidFill>
                  <a:srgbClr val="FF3366"/>
                </a:solidFill>
                <a:latin typeface="Times New Roman" pitchFamily="16" charset="0"/>
              </a:rPr>
              <a:t>баллов</a:t>
            </a:r>
            <a:r>
              <a:rPr lang="en-GB" sz="2400" b="1" i="1" dirty="0">
                <a:solidFill>
                  <a:srgbClr val="FF3366"/>
                </a:solidFill>
                <a:latin typeface="Times New Roman" pitchFamily="16" charset="0"/>
              </a:rPr>
              <a:t>: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эта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сумма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может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вас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не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беспокоить</a:t>
            </a:r>
            <a:r>
              <a:rPr lang="en-GB" sz="2400" b="1" i="1" dirty="0">
                <a:latin typeface="Times New Roman" pitchFamily="16" charset="0"/>
              </a:rPr>
              <a:t>. </a:t>
            </a:r>
            <a:r>
              <a:rPr lang="en-GB" sz="2400" b="1" i="1" dirty="0" err="1">
                <a:latin typeface="Times New Roman" pitchFamily="16" charset="0"/>
              </a:rPr>
              <a:t>Однако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все-таки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обратите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внимание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на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сигналы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вашего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организма</a:t>
            </a:r>
            <a:r>
              <a:rPr lang="en-GB" sz="2400" b="1" i="1" dirty="0">
                <a:latin typeface="Times New Roman" pitchFamily="16" charset="0"/>
              </a:rPr>
              <a:t>, </a:t>
            </a:r>
            <a:r>
              <a:rPr lang="en-GB" sz="2400" b="1" i="1" dirty="0" err="1">
                <a:latin typeface="Times New Roman" pitchFamily="16" charset="0"/>
              </a:rPr>
              <a:t>постарайтесь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устранить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слабые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места</a:t>
            </a:r>
            <a:r>
              <a:rPr lang="en-GB" sz="2400" b="1" i="1" dirty="0">
                <a:latin typeface="Times New Roman" pitchFamily="16" charset="0"/>
              </a:rPr>
              <a:t>. </a:t>
            </a:r>
          </a:p>
          <a:p>
            <a:pPr marL="209550" lvl="1" algn="just">
              <a:lnSpc>
                <a:spcPct val="83000"/>
              </a:lnSpc>
              <a:spcAft>
                <a:spcPct val="0"/>
              </a:spcAft>
              <a:buSzPct val="45000"/>
              <a:tabLst>
                <a:tab pos="419100" algn="l"/>
                <a:tab pos="866775" algn="l"/>
                <a:tab pos="1316038" algn="l"/>
                <a:tab pos="1765300" algn="l"/>
                <a:tab pos="2214563" algn="l"/>
                <a:tab pos="2663825" algn="l"/>
                <a:tab pos="3113088" algn="l"/>
                <a:tab pos="3562350" algn="l"/>
                <a:tab pos="4011613" algn="l"/>
                <a:tab pos="4460875" algn="l"/>
                <a:tab pos="4910138" algn="l"/>
                <a:tab pos="5359400" algn="l"/>
                <a:tab pos="5808663" algn="l"/>
                <a:tab pos="6257925" algn="l"/>
                <a:tab pos="6707188" algn="l"/>
                <a:tab pos="7156450" algn="l"/>
                <a:tab pos="7605713" algn="l"/>
                <a:tab pos="8054975" algn="l"/>
                <a:tab pos="8504238" algn="l"/>
                <a:tab pos="8953500" algn="l"/>
                <a:tab pos="9402763" algn="l"/>
              </a:tabLst>
            </a:pPr>
            <a:endParaRPr lang="en-GB" sz="2400" b="1" i="1" dirty="0">
              <a:latin typeface="Times New Roman" pitchFamily="16" charset="0"/>
            </a:endParaRPr>
          </a:p>
          <a:p>
            <a:pPr marL="209550" lvl="1" algn="just">
              <a:lnSpc>
                <a:spcPct val="83000"/>
              </a:lnSpc>
              <a:spcAft>
                <a:spcPct val="0"/>
              </a:spcAft>
              <a:buSzPct val="45000"/>
              <a:buFont typeface="StarSymbol" charset="0"/>
              <a:buChar char="●"/>
              <a:tabLst>
                <a:tab pos="419100" algn="l"/>
                <a:tab pos="866775" algn="l"/>
                <a:tab pos="1316038" algn="l"/>
                <a:tab pos="1765300" algn="l"/>
                <a:tab pos="2214563" algn="l"/>
                <a:tab pos="2663825" algn="l"/>
                <a:tab pos="3113088" algn="l"/>
                <a:tab pos="3562350" algn="l"/>
                <a:tab pos="4011613" algn="l"/>
                <a:tab pos="4460875" algn="l"/>
                <a:tab pos="4910138" algn="l"/>
                <a:tab pos="5359400" algn="l"/>
                <a:tab pos="5808663" algn="l"/>
                <a:tab pos="6257925" algn="l"/>
                <a:tab pos="6707188" algn="l"/>
                <a:tab pos="7156450" algn="l"/>
                <a:tab pos="7605713" algn="l"/>
                <a:tab pos="8054975" algn="l"/>
                <a:tab pos="8504238" algn="l"/>
                <a:tab pos="8953500" algn="l"/>
                <a:tab pos="9402763" algn="l"/>
              </a:tabLst>
            </a:pPr>
            <a:r>
              <a:rPr lang="en-GB" sz="2400" b="1" i="1" dirty="0">
                <a:solidFill>
                  <a:srgbClr val="FF3366"/>
                </a:solidFill>
                <a:latin typeface="Times New Roman" pitchFamily="16" charset="0"/>
              </a:rPr>
              <a:t>26-45 </a:t>
            </a:r>
            <a:r>
              <a:rPr lang="en-GB" sz="2400" b="1" i="1" dirty="0" err="1">
                <a:solidFill>
                  <a:srgbClr val="FF3366"/>
                </a:solidFill>
                <a:latin typeface="Times New Roman" pitchFamily="16" charset="0"/>
              </a:rPr>
              <a:t>баллов</a:t>
            </a:r>
            <a:r>
              <a:rPr lang="en-GB" sz="2400" b="1" i="1" dirty="0">
                <a:latin typeface="Times New Roman" pitchFamily="16" charset="0"/>
              </a:rPr>
              <a:t>: </a:t>
            </a:r>
            <a:r>
              <a:rPr lang="en-GB" sz="2400" b="1" i="1" dirty="0" err="1">
                <a:latin typeface="Times New Roman" pitchFamily="16" charset="0"/>
              </a:rPr>
              <a:t>поводов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для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беспокойства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нет</a:t>
            </a:r>
            <a:r>
              <a:rPr lang="en-GB" sz="2400" b="1" i="1" dirty="0">
                <a:latin typeface="Times New Roman" pitchFamily="16" charset="0"/>
              </a:rPr>
              <a:t> и в </a:t>
            </a:r>
            <a:r>
              <a:rPr lang="en-GB" sz="2400" b="1" i="1" dirty="0" err="1">
                <a:latin typeface="Times New Roman" pitchFamily="16" charset="0"/>
              </a:rPr>
              <a:t>этой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ситуации</a:t>
            </a:r>
            <a:r>
              <a:rPr lang="en-GB" sz="2400" b="1" i="1" dirty="0">
                <a:latin typeface="Times New Roman" pitchFamily="16" charset="0"/>
              </a:rPr>
              <a:t>. </a:t>
            </a:r>
            <a:r>
              <a:rPr lang="en-GB" sz="2400" b="1" i="1" dirty="0" err="1">
                <a:latin typeface="Times New Roman" pitchFamily="16" charset="0"/>
              </a:rPr>
              <a:t>Однако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не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игнорируйте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предупреждающие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сигналы</a:t>
            </a:r>
            <a:r>
              <a:rPr lang="en-GB" sz="2400" b="1" i="1" dirty="0">
                <a:latin typeface="Times New Roman" pitchFamily="16" charset="0"/>
              </a:rPr>
              <a:t>. </a:t>
            </a:r>
            <a:r>
              <a:rPr lang="en-GB" sz="2400" b="1" i="1" dirty="0" err="1">
                <a:latin typeface="Times New Roman" pitchFamily="16" charset="0"/>
              </a:rPr>
              <a:t>Подумайте</a:t>
            </a:r>
            <a:r>
              <a:rPr lang="en-GB" sz="2400" b="1" i="1" dirty="0">
                <a:latin typeface="Times New Roman" pitchFamily="16" charset="0"/>
              </a:rPr>
              <a:t>, </a:t>
            </a:r>
            <a:r>
              <a:rPr lang="en-GB" sz="2400" b="1" i="1" dirty="0" err="1">
                <a:latin typeface="Times New Roman" pitchFamily="16" charset="0"/>
              </a:rPr>
              <a:t>что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вы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можете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для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себя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сделать</a:t>
            </a:r>
            <a:r>
              <a:rPr lang="en-GB" sz="2400" b="1" i="1" dirty="0">
                <a:latin typeface="Times New Roman" pitchFamily="16" charset="0"/>
              </a:rPr>
              <a:t>. </a:t>
            </a:r>
          </a:p>
          <a:p>
            <a:pPr marL="209550" lvl="1" algn="just">
              <a:lnSpc>
                <a:spcPct val="83000"/>
              </a:lnSpc>
              <a:spcAft>
                <a:spcPct val="0"/>
              </a:spcAft>
              <a:buSzPct val="45000"/>
              <a:tabLst>
                <a:tab pos="419100" algn="l"/>
                <a:tab pos="866775" algn="l"/>
                <a:tab pos="1316038" algn="l"/>
                <a:tab pos="1765300" algn="l"/>
                <a:tab pos="2214563" algn="l"/>
                <a:tab pos="2663825" algn="l"/>
                <a:tab pos="3113088" algn="l"/>
                <a:tab pos="3562350" algn="l"/>
                <a:tab pos="4011613" algn="l"/>
                <a:tab pos="4460875" algn="l"/>
                <a:tab pos="4910138" algn="l"/>
                <a:tab pos="5359400" algn="l"/>
                <a:tab pos="5808663" algn="l"/>
                <a:tab pos="6257925" algn="l"/>
                <a:tab pos="6707188" algn="l"/>
                <a:tab pos="7156450" algn="l"/>
                <a:tab pos="7605713" algn="l"/>
                <a:tab pos="8054975" algn="l"/>
                <a:tab pos="8504238" algn="l"/>
                <a:tab pos="8953500" algn="l"/>
                <a:tab pos="9402763" algn="l"/>
              </a:tabLst>
            </a:pPr>
            <a:endParaRPr lang="en-GB" sz="2400" b="1" i="1" dirty="0">
              <a:latin typeface="Times New Roman" pitchFamily="16" charset="0"/>
            </a:endParaRPr>
          </a:p>
          <a:p>
            <a:pPr marL="209550" lvl="1" algn="just">
              <a:lnSpc>
                <a:spcPct val="83000"/>
              </a:lnSpc>
              <a:spcAft>
                <a:spcPct val="0"/>
              </a:spcAft>
              <a:buSzPct val="45000"/>
              <a:buFont typeface="StarSymbol" charset="0"/>
              <a:buChar char="●"/>
              <a:tabLst>
                <a:tab pos="419100" algn="l"/>
                <a:tab pos="866775" algn="l"/>
                <a:tab pos="1316038" algn="l"/>
                <a:tab pos="1765300" algn="l"/>
                <a:tab pos="2214563" algn="l"/>
                <a:tab pos="2663825" algn="l"/>
                <a:tab pos="3113088" algn="l"/>
                <a:tab pos="3562350" algn="l"/>
                <a:tab pos="4011613" algn="l"/>
                <a:tab pos="4460875" algn="l"/>
                <a:tab pos="4910138" algn="l"/>
                <a:tab pos="5359400" algn="l"/>
                <a:tab pos="5808663" algn="l"/>
                <a:tab pos="6257925" algn="l"/>
                <a:tab pos="6707188" algn="l"/>
                <a:tab pos="7156450" algn="l"/>
                <a:tab pos="7605713" algn="l"/>
                <a:tab pos="8054975" algn="l"/>
                <a:tab pos="8504238" algn="l"/>
                <a:tab pos="8953500" algn="l"/>
                <a:tab pos="9402763" algn="l"/>
              </a:tabLst>
            </a:pPr>
            <a:r>
              <a:rPr lang="en-GB" sz="2400" b="1" i="1" dirty="0">
                <a:solidFill>
                  <a:srgbClr val="FF3366"/>
                </a:solidFill>
                <a:latin typeface="Times New Roman" pitchFamily="16" charset="0"/>
              </a:rPr>
              <a:t>46-60 </a:t>
            </a:r>
            <a:r>
              <a:rPr lang="en-GB" sz="2400" b="1" i="1" dirty="0" err="1">
                <a:solidFill>
                  <a:srgbClr val="FF3366"/>
                </a:solidFill>
                <a:latin typeface="Times New Roman" pitchFamily="16" charset="0"/>
              </a:rPr>
              <a:t>баллов</a:t>
            </a:r>
            <a:r>
              <a:rPr lang="en-GB" sz="2400" b="1" i="1" dirty="0">
                <a:latin typeface="Times New Roman" pitchFamily="16" charset="0"/>
              </a:rPr>
              <a:t>: </a:t>
            </a:r>
            <a:r>
              <a:rPr lang="en-GB" sz="2400" b="1" i="1" dirty="0" err="1">
                <a:latin typeface="Times New Roman" pitchFamily="16" charset="0"/>
              </a:rPr>
              <a:t>ваша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нервная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система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ослаблена</a:t>
            </a:r>
            <a:r>
              <a:rPr lang="en-GB" sz="2400" b="1" i="1" dirty="0">
                <a:latin typeface="Times New Roman" pitchFamily="16" charset="0"/>
              </a:rPr>
              <a:t>. </a:t>
            </a:r>
            <a:r>
              <a:rPr lang="en-GB" sz="2400" b="1" i="1" dirty="0" err="1">
                <a:latin typeface="Times New Roman" pitchFamily="16" charset="0"/>
              </a:rPr>
              <a:t>Для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здоровья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необходима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перемена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образа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жизни</a:t>
            </a:r>
            <a:r>
              <a:rPr lang="en-GB" sz="2400" b="1" i="1" dirty="0">
                <a:latin typeface="Times New Roman" pitchFamily="16" charset="0"/>
              </a:rPr>
              <a:t>. </a:t>
            </a:r>
            <a:r>
              <a:rPr lang="en-GB" sz="2400" b="1" i="1" dirty="0" err="1">
                <a:latin typeface="Times New Roman" pitchFamily="16" charset="0"/>
              </a:rPr>
              <a:t>Проанализируйте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вопросы</a:t>
            </a:r>
            <a:r>
              <a:rPr lang="en-GB" sz="2400" b="1" i="1" dirty="0">
                <a:latin typeface="Times New Roman" pitchFamily="16" charset="0"/>
              </a:rPr>
              <a:t> и </a:t>
            </a:r>
            <a:r>
              <a:rPr lang="en-GB" sz="2400" b="1" i="1" dirty="0" err="1">
                <a:latin typeface="Times New Roman" pitchFamily="16" charset="0"/>
              </a:rPr>
              <a:t>ответы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на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них</a:t>
            </a:r>
            <a:r>
              <a:rPr lang="en-GB" sz="2400" b="1" i="1" dirty="0">
                <a:latin typeface="Times New Roman" pitchFamily="16" charset="0"/>
              </a:rPr>
              <a:t>. </a:t>
            </a:r>
            <a:r>
              <a:rPr lang="en-GB" sz="2400" b="1" i="1" dirty="0" err="1">
                <a:latin typeface="Times New Roman" pitchFamily="16" charset="0"/>
              </a:rPr>
              <a:t>Так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вы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найдете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направление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необходимых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перемен</a:t>
            </a:r>
            <a:r>
              <a:rPr lang="en-GB" sz="2400" b="1" i="1" dirty="0">
                <a:latin typeface="Times New Roman" pitchFamily="16" charset="0"/>
              </a:rPr>
              <a:t>. </a:t>
            </a:r>
          </a:p>
          <a:p>
            <a:pPr marL="209550" lvl="1" algn="just">
              <a:lnSpc>
                <a:spcPct val="83000"/>
              </a:lnSpc>
              <a:spcAft>
                <a:spcPct val="0"/>
              </a:spcAft>
              <a:buSzPct val="45000"/>
              <a:tabLst>
                <a:tab pos="419100" algn="l"/>
                <a:tab pos="866775" algn="l"/>
                <a:tab pos="1316038" algn="l"/>
                <a:tab pos="1765300" algn="l"/>
                <a:tab pos="2214563" algn="l"/>
                <a:tab pos="2663825" algn="l"/>
                <a:tab pos="3113088" algn="l"/>
                <a:tab pos="3562350" algn="l"/>
                <a:tab pos="4011613" algn="l"/>
                <a:tab pos="4460875" algn="l"/>
                <a:tab pos="4910138" algn="l"/>
                <a:tab pos="5359400" algn="l"/>
                <a:tab pos="5808663" algn="l"/>
                <a:tab pos="6257925" algn="l"/>
                <a:tab pos="6707188" algn="l"/>
                <a:tab pos="7156450" algn="l"/>
                <a:tab pos="7605713" algn="l"/>
                <a:tab pos="8054975" algn="l"/>
                <a:tab pos="8504238" algn="l"/>
                <a:tab pos="8953500" algn="l"/>
                <a:tab pos="9402763" algn="l"/>
              </a:tabLst>
            </a:pPr>
            <a:endParaRPr lang="en-GB" sz="2400" b="1" i="1" dirty="0">
              <a:latin typeface="Times New Roman" pitchFamily="16" charset="0"/>
            </a:endParaRPr>
          </a:p>
          <a:p>
            <a:pPr marL="209550" lvl="1" algn="just">
              <a:lnSpc>
                <a:spcPct val="83000"/>
              </a:lnSpc>
              <a:spcAft>
                <a:spcPct val="0"/>
              </a:spcAft>
              <a:buSzPct val="45000"/>
              <a:buFont typeface="StarSymbol" charset="0"/>
              <a:buChar char="●"/>
              <a:tabLst>
                <a:tab pos="419100" algn="l"/>
                <a:tab pos="866775" algn="l"/>
                <a:tab pos="1316038" algn="l"/>
                <a:tab pos="1765300" algn="l"/>
                <a:tab pos="2214563" algn="l"/>
                <a:tab pos="2663825" algn="l"/>
                <a:tab pos="3113088" algn="l"/>
                <a:tab pos="3562350" algn="l"/>
                <a:tab pos="4011613" algn="l"/>
                <a:tab pos="4460875" algn="l"/>
                <a:tab pos="4910138" algn="l"/>
                <a:tab pos="5359400" algn="l"/>
                <a:tab pos="5808663" algn="l"/>
                <a:tab pos="6257925" algn="l"/>
                <a:tab pos="6707188" algn="l"/>
                <a:tab pos="7156450" algn="l"/>
                <a:tab pos="7605713" algn="l"/>
                <a:tab pos="8054975" algn="l"/>
                <a:tab pos="8504238" algn="l"/>
                <a:tab pos="8953500" algn="l"/>
                <a:tab pos="9402763" algn="l"/>
              </a:tabLst>
            </a:pPr>
            <a:r>
              <a:rPr lang="en-GB" sz="2400" b="1" i="1" dirty="0" err="1">
                <a:solidFill>
                  <a:srgbClr val="FF3366"/>
                </a:solidFill>
                <a:latin typeface="Times New Roman" pitchFamily="16" charset="0"/>
              </a:rPr>
              <a:t>Более</a:t>
            </a:r>
            <a:r>
              <a:rPr lang="en-GB" sz="2400" b="1" i="1" dirty="0">
                <a:solidFill>
                  <a:srgbClr val="FF3366"/>
                </a:solidFill>
                <a:latin typeface="Times New Roman" pitchFamily="16" charset="0"/>
              </a:rPr>
              <a:t> 60 </a:t>
            </a:r>
            <a:r>
              <a:rPr lang="en-GB" sz="2400" b="1" i="1" dirty="0" err="1">
                <a:solidFill>
                  <a:srgbClr val="FF3366"/>
                </a:solidFill>
                <a:latin typeface="Times New Roman" pitchFamily="16" charset="0"/>
              </a:rPr>
              <a:t>баллов</a:t>
            </a:r>
            <a:r>
              <a:rPr lang="en-GB" sz="2400" b="1" i="1" dirty="0">
                <a:latin typeface="Times New Roman" pitchFamily="16" charset="0"/>
              </a:rPr>
              <a:t>: </a:t>
            </a:r>
            <a:r>
              <a:rPr lang="en-GB" sz="2400" b="1" i="1" dirty="0" err="1">
                <a:latin typeface="Times New Roman" pitchFamily="16" charset="0"/>
              </a:rPr>
              <a:t>ваши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нервы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сильно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истощены</a:t>
            </a:r>
            <a:r>
              <a:rPr lang="en-GB" sz="2400" b="1" i="1" dirty="0">
                <a:latin typeface="Times New Roman" pitchFamily="16" charset="0"/>
              </a:rPr>
              <a:t>. </a:t>
            </a:r>
            <a:r>
              <a:rPr lang="en-GB" sz="2400" b="1" i="1" dirty="0" err="1">
                <a:latin typeface="Times New Roman" pitchFamily="16" charset="0"/>
              </a:rPr>
              <a:t>Необходимы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срочные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меры</a:t>
            </a:r>
            <a:r>
              <a:rPr lang="en-GB" sz="2400" b="1" i="1" dirty="0">
                <a:latin typeface="Times New Roman" pitchFamily="16" charset="0"/>
              </a:rPr>
              <a:t>. </a:t>
            </a:r>
            <a:r>
              <a:rPr lang="en-GB" sz="2400" b="1" i="1" dirty="0" err="1">
                <a:latin typeface="Times New Roman" pitchFamily="16" charset="0"/>
              </a:rPr>
              <a:t>Обязательно</a:t>
            </a:r>
            <a:r>
              <a:rPr lang="en-GB" sz="2400" b="1" i="1" dirty="0">
                <a:latin typeface="Times New Roman" pitchFamily="16" charset="0"/>
              </a:rPr>
              <a:t> </a:t>
            </a:r>
            <a:r>
              <a:rPr lang="en-GB" sz="2400" b="1" i="1" dirty="0" err="1">
                <a:latin typeface="Times New Roman" pitchFamily="16" charset="0"/>
              </a:rPr>
              <a:t>обратитесь</a:t>
            </a:r>
            <a:r>
              <a:rPr lang="en-GB" sz="2400" b="1" i="1" dirty="0">
                <a:latin typeface="Times New Roman" pitchFamily="16" charset="0"/>
              </a:rPr>
              <a:t> к </a:t>
            </a:r>
            <a:r>
              <a:rPr lang="en-GB" sz="2400" b="1" i="1" dirty="0" err="1">
                <a:latin typeface="Times New Roman" pitchFamily="16" charset="0"/>
              </a:rPr>
              <a:t>врачу</a:t>
            </a:r>
            <a:r>
              <a:rPr lang="en-GB" sz="2400" b="1" i="1" dirty="0">
                <a:latin typeface="Times New Roman" pitchFamily="16" charset="0"/>
              </a:rPr>
              <a:t>. </a:t>
            </a:r>
          </a:p>
          <a:p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0"/>
            <a:ext cx="1217613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734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86422" cy="72008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>
                <a:solidFill>
                  <a:srgbClr val="FF3399"/>
                </a:solidFill>
              </a:rPr>
              <a:t>Формы работы по снятию психоэмоционального напряжения педагогов</a:t>
            </a:r>
            <a:endParaRPr lang="ru-RU" sz="2000" dirty="0">
              <a:solidFill>
                <a:srgbClr val="FF3399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7" y="980728"/>
            <a:ext cx="4968551" cy="1224136"/>
          </a:xfrm>
        </p:spPr>
        <p:txBody>
          <a:bodyPr>
            <a:normAutofit/>
          </a:bodyPr>
          <a:lstStyle/>
          <a:p>
            <a:pPr marL="285750" indent="-285750">
              <a:lnSpc>
                <a:spcPct val="80000"/>
              </a:lnSpc>
              <a:buFont typeface="Wingdings" pitchFamily="2" charset="2"/>
              <a:buChar char="§"/>
            </a:pPr>
            <a:r>
              <a:rPr lang="ru-RU" sz="2000" b="1" dirty="0" smtClean="0">
                <a:solidFill>
                  <a:srgbClr val="3333FF"/>
                </a:solidFill>
              </a:rPr>
              <a:t>Деловые игры и упражнения</a:t>
            </a:r>
          </a:p>
          <a:p>
            <a:pPr marL="285750" indent="-285750">
              <a:lnSpc>
                <a:spcPct val="80000"/>
              </a:lnSpc>
              <a:buFont typeface="Wingdings" pitchFamily="2" charset="2"/>
              <a:buChar char="§"/>
            </a:pPr>
            <a:r>
              <a:rPr lang="ru-RU" sz="2000" b="1" dirty="0" smtClean="0">
                <a:solidFill>
                  <a:srgbClr val="3333FF"/>
                </a:solidFill>
              </a:rPr>
              <a:t>Музыкотерапия</a:t>
            </a:r>
          </a:p>
          <a:p>
            <a:pPr marL="285750" indent="-285750">
              <a:lnSpc>
                <a:spcPct val="80000"/>
              </a:lnSpc>
              <a:buFont typeface="Wingdings" pitchFamily="2" charset="2"/>
              <a:buChar char="§"/>
            </a:pPr>
            <a:r>
              <a:rPr lang="ru-RU" sz="2000" b="1" dirty="0" err="1" smtClean="0">
                <a:solidFill>
                  <a:srgbClr val="3333FF"/>
                </a:solidFill>
              </a:rPr>
              <a:t>Психогимнастические</a:t>
            </a:r>
            <a:r>
              <a:rPr lang="ru-RU" sz="2000" b="1" dirty="0" smtClean="0">
                <a:solidFill>
                  <a:srgbClr val="3333FF"/>
                </a:solidFill>
              </a:rPr>
              <a:t> упражнения</a:t>
            </a:r>
            <a:endParaRPr lang="ru-RU" sz="2000" b="1" dirty="0">
              <a:solidFill>
                <a:srgbClr val="3333FF"/>
              </a:solidFill>
            </a:endParaRP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76872"/>
            <a:ext cx="3816424" cy="3861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276872"/>
            <a:ext cx="4011910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6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7" y="476672"/>
            <a:ext cx="8280919" cy="5904656"/>
          </a:xfrm>
        </p:spPr>
        <p:txBody>
          <a:bodyPr>
            <a:normAutofit/>
          </a:bodyPr>
          <a:lstStyle/>
          <a:p>
            <a:pPr marL="285750" indent="-285750">
              <a:lnSpc>
                <a:spcPct val="80000"/>
              </a:lnSpc>
              <a:buFont typeface="Wingdings" pitchFamily="2" charset="2"/>
              <a:buChar char="§"/>
            </a:pPr>
            <a:r>
              <a:rPr lang="ru-RU" sz="2000" b="1" dirty="0" smtClean="0">
                <a:solidFill>
                  <a:srgbClr val="3333FF"/>
                </a:solidFill>
              </a:rPr>
              <a:t>Песочная терапия</a:t>
            </a:r>
          </a:p>
          <a:p>
            <a:pPr marL="285750" indent="-285750">
              <a:lnSpc>
                <a:spcPct val="80000"/>
              </a:lnSpc>
              <a:buFont typeface="Wingdings" pitchFamily="2" charset="2"/>
              <a:buChar char="§"/>
            </a:pPr>
            <a:r>
              <a:rPr lang="ru-RU" sz="2000" b="1" dirty="0" err="1" smtClean="0">
                <a:solidFill>
                  <a:srgbClr val="3333FF"/>
                </a:solidFill>
              </a:rPr>
              <a:t>Арттерапевтические</a:t>
            </a:r>
            <a:r>
              <a:rPr lang="ru-RU" sz="2000" b="1" dirty="0" smtClean="0">
                <a:solidFill>
                  <a:srgbClr val="3333FF"/>
                </a:solidFill>
              </a:rPr>
              <a:t> техники</a:t>
            </a:r>
          </a:p>
          <a:p>
            <a:pPr marL="285750" indent="-285750">
              <a:lnSpc>
                <a:spcPct val="80000"/>
              </a:lnSpc>
              <a:buFont typeface="Wingdings" pitchFamily="2" charset="2"/>
              <a:buChar char="§"/>
            </a:pPr>
            <a:r>
              <a:rPr lang="ru-RU" sz="2000" b="1" dirty="0" err="1" smtClean="0">
                <a:solidFill>
                  <a:srgbClr val="3333FF"/>
                </a:solidFill>
              </a:rPr>
              <a:t>Кинезиологическая</a:t>
            </a:r>
            <a:r>
              <a:rPr lang="ru-RU" sz="2000" b="1" dirty="0" smtClean="0">
                <a:solidFill>
                  <a:srgbClr val="3333FF"/>
                </a:solidFill>
              </a:rPr>
              <a:t> </a:t>
            </a:r>
            <a:r>
              <a:rPr lang="ru-RU" sz="2000" b="1" dirty="0" err="1" smtClean="0">
                <a:solidFill>
                  <a:srgbClr val="3333FF"/>
                </a:solidFill>
              </a:rPr>
              <a:t>самокоррекция</a:t>
            </a:r>
            <a:endParaRPr lang="ru-RU" sz="2000" b="1" dirty="0" smtClean="0">
              <a:solidFill>
                <a:srgbClr val="3333FF"/>
              </a:solidFill>
            </a:endParaRPr>
          </a:p>
          <a:p>
            <a:pPr marL="285750" indent="-285750">
              <a:lnSpc>
                <a:spcPct val="80000"/>
              </a:lnSpc>
              <a:buFont typeface="Wingdings" pitchFamily="2" charset="2"/>
              <a:buChar char="§"/>
            </a:pPr>
            <a:r>
              <a:rPr lang="ru-RU" sz="2000" b="1" dirty="0" smtClean="0">
                <a:solidFill>
                  <a:srgbClr val="3333FF"/>
                </a:solidFill>
              </a:rPr>
              <a:t>Релаксационные методики</a:t>
            </a:r>
          </a:p>
          <a:p>
            <a:pPr marL="285750" indent="-285750">
              <a:lnSpc>
                <a:spcPct val="80000"/>
              </a:lnSpc>
              <a:buFont typeface="Wingdings" pitchFamily="2" charset="2"/>
              <a:buChar char="§"/>
            </a:pPr>
            <a:endParaRPr lang="ru-RU" sz="2000" b="1" dirty="0">
              <a:solidFill>
                <a:srgbClr val="3333FF"/>
              </a:solidFill>
            </a:endParaRP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78" y="2060848"/>
            <a:ext cx="4466946" cy="45868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756" y="210334"/>
            <a:ext cx="3331159" cy="29490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426" y="3434690"/>
            <a:ext cx="3219821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75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260649"/>
            <a:ext cx="8568952" cy="1008111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rgbClr val="FF3399"/>
                </a:solidFill>
              </a:rPr>
              <a:t>Уровень развития эмоционального выгорания педагогов </a:t>
            </a:r>
            <a:r>
              <a:rPr lang="ru-RU" dirty="0" smtClean="0">
                <a:solidFill>
                  <a:srgbClr val="FF3399"/>
                </a:solidFill>
              </a:rPr>
              <a:t>МАДОУ «ЦРР Детский сад №128» апрель 2022г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1412776"/>
            <a:ext cx="8496943" cy="5184576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5516209"/>
              </p:ext>
            </p:extLst>
          </p:nvPr>
        </p:nvGraphicFramePr>
        <p:xfrm>
          <a:off x="323528" y="1412776"/>
          <a:ext cx="8424936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0513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8784976" cy="2664296"/>
          </a:xfrm>
        </p:spPr>
        <p:txBody>
          <a:bodyPr/>
          <a:lstStyle/>
          <a:p>
            <a:pPr marL="0" indent="0">
              <a:buNone/>
            </a:pPr>
            <a:r>
              <a:rPr lang="ru-RU" sz="2000" i="1" dirty="0"/>
              <a:t>Этот мир полон стрессов и разочарований. В нем много событий, пробуждающих негативные эмоции. Но он прекрасен! Этот мир великолепен — и каждый день мы проходим мимо чудес.</a:t>
            </a:r>
            <a:br>
              <a:rPr lang="ru-RU" sz="2000" i="1" dirty="0"/>
            </a:br>
            <a:r>
              <a:rPr lang="ru-RU" sz="2000" i="1" dirty="0"/>
              <a:t>	И только от нас зависит, что мы выберем – стресс, который будет уродовать наш организм, наше тело и нашу психику, или жизнь в осознанности и радости, полную творческих свершений, реализации своего потенциала и веры в себя.</a:t>
            </a:r>
            <a:br>
              <a:rPr lang="ru-RU" sz="2000" i="1" dirty="0"/>
            </a:br>
            <a:endParaRPr lang="ru-RU" sz="20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284985"/>
            <a:ext cx="5184576" cy="316835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9" y="4581128"/>
            <a:ext cx="6336704" cy="1872208"/>
          </a:xfrm>
        </p:spPr>
        <p:txBody>
          <a:bodyPr>
            <a:normAutofit/>
          </a:bodyPr>
          <a:lstStyle/>
          <a:p>
            <a:pPr algn="ctr"/>
            <a:endParaRPr lang="ru-RU" dirty="0">
              <a:solidFill>
                <a:srgbClr val="FF0000"/>
              </a:solidFill>
            </a:endParaRPr>
          </a:p>
          <a:p>
            <a:endParaRPr lang="ru-RU" sz="2400" b="1" i="1" dirty="0"/>
          </a:p>
          <a:p>
            <a:pPr algn="ctr"/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238527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676</TotalTime>
  <Words>630</Words>
  <Application>Microsoft Office PowerPoint</Application>
  <PresentationFormat>Экран (4:3)</PresentationFormat>
  <Paragraphs>77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 Программа  по сохранению и укреплению психического здоровья педагогов: «Секрет успеха»</vt:lpstr>
      <vt:lpstr>     За последние годы проблема сохранения психического здоровья педагога в нашем образовательном учреждении стала особенно острой. Педагогическая деятельность отличается высокой психоэмоциональной  нагрузкой.   Проблеме педагогов по укреплению и сохранению психического здоровья уделено недостаточное внимание. Деятельность, направленная на сохранение и укрепление  психического здоровья педагогов является актуальной проблемой современной системы образования.   Для оптимизации психологического здоровья членами профсоюза ДОУ была разработана  программа для педагогов.   Синдром профессионального выгорания – это реакция организма, возникающая вследствие продолжительного воздействия профессиональных нагрузок.  </vt:lpstr>
      <vt:lpstr>Психологическая поддержка педагогов</vt:lpstr>
      <vt:lpstr>Уровень развития эмоционального выгорания педагогов МАДОУ ЦРР «Детский сад №128» сентябрь 2021г</vt:lpstr>
      <vt:lpstr>Тест «состояние Вашей нервной системы»</vt:lpstr>
      <vt:lpstr>Проверьте себя</vt:lpstr>
      <vt:lpstr>Формы работы по снятию психоэмоционального напряжения педагогов</vt:lpstr>
      <vt:lpstr>Презентация PowerPoint</vt:lpstr>
      <vt:lpstr>Уровень развития эмоционального выгорания педагогов МАДОУ «ЦРР Детский сад №128» апрель 2022г</vt:lpstr>
      <vt:lpstr>Этот мир полон стрессов и разочарований. В нем много событий, пробуждающих негативные эмоции. Но он прекрасен! Этот мир великолепен — и каждый день мы проходим мимо чудес.  И только от нас зависит, что мы выберем – стресс, который будет уродовать наш организм, наше тело и нашу психику, или жизнь в осознанности и радости, полную творческих свершений, реализации своего потенциала и веры в себя.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Сохранение и укрепление психологического здоровья педагога – залог успешного воспитательно-образовательного процесса в ДОУ</dc:title>
  <dc:creator>User</dc:creator>
  <cp:lastModifiedBy>Лариса Александровна</cp:lastModifiedBy>
  <cp:revision>81</cp:revision>
  <dcterms:created xsi:type="dcterms:W3CDTF">2012-04-20T04:27:16Z</dcterms:created>
  <dcterms:modified xsi:type="dcterms:W3CDTF">2022-04-18T05:57:55Z</dcterms:modified>
</cp:coreProperties>
</file>