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0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6603F-AC1D-4F2D-A868-042F03DC9B2A}" type="datetimeFigureOut">
              <a:rPr lang="ru-RU" smtClean="0"/>
              <a:pPr/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A932E-1811-47A7-8756-D7C646F31A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ello_html_m1be817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9" y="357166"/>
            <a:ext cx="151309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6"/>
          <p:cNvSpPr>
            <a:spLocks noGrp="1"/>
          </p:cNvSpPr>
          <p:nvPr>
            <p:ph type="ctrTitle"/>
          </p:nvPr>
        </p:nvSpPr>
        <p:spPr>
          <a:xfrm>
            <a:off x="1214414" y="2071678"/>
            <a:ext cx="7572428" cy="9286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66"/>
                </a:solidFill>
                <a:latin typeface="Monotype Corsiva" pitchFamily="66" charset="0"/>
              </a:rPr>
              <a:t/>
            </a:r>
            <a:br>
              <a:rPr lang="ru-RU" sz="2800" b="1" dirty="0" smtClean="0">
                <a:solidFill>
                  <a:srgbClr val="000066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000066"/>
                </a:solidFill>
                <a:latin typeface="Monotype Corsiva" pitchFamily="66" charset="0"/>
              </a:rPr>
              <a:t>Номинация «Программа первичной дошкольной общеобразовательной организации»</a:t>
            </a:r>
            <a:r>
              <a:rPr lang="ru-RU" sz="4000" b="1" dirty="0" smtClean="0">
                <a:solidFill>
                  <a:srgbClr val="000066"/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rgbClr val="000066"/>
                </a:solidFill>
                <a:latin typeface="Monotype Corsiva" pitchFamily="66" charset="0"/>
              </a:rPr>
            </a:br>
            <a:endParaRPr lang="ru-RU" sz="3200" b="1" dirty="0" smtClean="0">
              <a:solidFill>
                <a:srgbClr val="000066"/>
              </a:solidFill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428604"/>
            <a:ext cx="6143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66"/>
                </a:solidFill>
                <a:latin typeface="Monotype Corsiva" pitchFamily="66" charset="0"/>
              </a:rPr>
              <a:t>Всероссийский конкурс </a:t>
            </a:r>
            <a:br>
              <a:rPr lang="ru-RU" sz="4000" b="1" dirty="0" smtClean="0">
                <a:solidFill>
                  <a:srgbClr val="000066"/>
                </a:solidFill>
                <a:latin typeface="Monotype Corsiva" pitchFamily="66" charset="0"/>
              </a:rPr>
            </a:br>
            <a:r>
              <a:rPr lang="ru-RU" sz="4000" b="1" dirty="0" smtClean="0">
                <a:solidFill>
                  <a:srgbClr val="000066"/>
                </a:solidFill>
                <a:latin typeface="Monotype Corsiva" pitchFamily="66" charset="0"/>
              </a:rPr>
              <a:t>«Здоровые решения» - 2022</a:t>
            </a:r>
            <a:endParaRPr lang="ru-RU" sz="4000" dirty="0"/>
          </a:p>
        </p:txBody>
      </p:sp>
      <p:sp>
        <p:nvSpPr>
          <p:cNvPr id="12" name="Заголовок 6"/>
          <p:cNvSpPr txBox="1">
            <a:spLocks/>
          </p:cNvSpPr>
          <p:nvPr/>
        </p:nvSpPr>
        <p:spPr>
          <a:xfrm>
            <a:off x="285720" y="4000504"/>
            <a:ext cx="8858280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Муниципальное бюджетное дошкольное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образовательное учреждение г. Владимира «Детский сад № 66 «</a:t>
            </a:r>
            <a:r>
              <a:rPr kumimoji="0" lang="ru-RU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Дельфиненок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»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3" name="Заголовок 6"/>
          <p:cNvSpPr txBox="1">
            <a:spLocks/>
          </p:cNvSpPr>
          <p:nvPr/>
        </p:nvSpPr>
        <p:spPr>
          <a:xfrm>
            <a:off x="1643042" y="5357826"/>
            <a:ext cx="5572164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Контактная информация ответственного лица: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atin typeface="Monotype Corsiva" pitchFamily="66" charset="0"/>
                <a:ea typeface="+mj-ea"/>
                <a:cs typeface="+mj-cs"/>
              </a:rPr>
              <a:t>Савина Ирина Евгеньевна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latin typeface="Monotype Corsiva" pitchFamily="66" charset="0"/>
                <a:ea typeface="+mj-ea"/>
                <a:cs typeface="+mj-cs"/>
              </a:rPr>
              <a:t>т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ел.:89046582935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latin typeface="Monotype Corsiva" pitchFamily="66" charset="0"/>
                <a:ea typeface="+mj-ea"/>
                <a:cs typeface="+mj-cs"/>
              </a:rPr>
              <a:t>email</a:t>
            </a:r>
            <a:r>
              <a:rPr lang="ru-RU" sz="2000" b="1" dirty="0" smtClean="0">
                <a:latin typeface="Monotype Corsiva" pitchFamily="66" charset="0"/>
                <a:ea typeface="+mj-ea"/>
                <a:cs typeface="+mj-cs"/>
              </a:rPr>
              <a:t>:</a:t>
            </a:r>
            <a:r>
              <a:rPr lang="en-US" sz="2000" b="1" dirty="0" smtClean="0">
                <a:latin typeface="Monotype Corsiva" pitchFamily="66" charset="0"/>
                <a:ea typeface="+mj-ea"/>
                <a:cs typeface="+mj-cs"/>
              </a:rPr>
              <a:t> </a:t>
            </a:r>
            <a:r>
              <a:rPr lang="ru-RU" sz="2000" b="1" dirty="0" smtClean="0">
                <a:latin typeface="Monotype Corsiva" pitchFamily="66" charset="0"/>
                <a:ea typeface="+mj-ea"/>
                <a:cs typeface="+mj-cs"/>
              </a:rPr>
              <a:t> </a:t>
            </a:r>
            <a:r>
              <a:rPr lang="en-US" sz="2000" b="1" dirty="0" smtClean="0">
                <a:latin typeface="Monotype Corsiva" pitchFamily="66" charset="0"/>
                <a:ea typeface="+mj-ea"/>
                <a:cs typeface="+mj-cs"/>
              </a:rPr>
              <a:t>irina.cavina@mail.ru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15" name="Заголовок 6"/>
          <p:cNvSpPr txBox="1">
            <a:spLocks/>
          </p:cNvSpPr>
          <p:nvPr/>
        </p:nvSpPr>
        <p:spPr>
          <a:xfrm>
            <a:off x="1071538" y="3000372"/>
            <a:ext cx="7572428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Программа  «Быть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здоровым – здорово!»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/>
            </a:r>
            <a:b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857356" y="428604"/>
              <a:ext cx="7143800" cy="121444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Deflate">
                <a:avLst>
                  <a:gd name="adj" fmla="val 19500"/>
                </a:avLst>
              </a:prstTxWarp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2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Как сохранить и укрепить здоровье </a:t>
              </a:r>
              <a:endParaRPr lang="ru-RU" sz="2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57158" y="3071810"/>
              <a:ext cx="2571768" cy="1928826"/>
              <a:chOff x="285720" y="1643050"/>
              <a:chExt cx="2571768" cy="2143140"/>
            </a:xfrm>
          </p:grpSpPr>
          <p:sp>
            <p:nvSpPr>
              <p:cNvPr id="12" name="Облако 11"/>
              <p:cNvSpPr/>
              <p:nvPr/>
            </p:nvSpPr>
            <p:spPr>
              <a:xfrm>
                <a:off x="285720" y="1643050"/>
                <a:ext cx="2571768" cy="214314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19729619">
                <a:off x="571472" y="2285992"/>
                <a:ext cx="20717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эффективно</a:t>
                </a:r>
                <a:endParaRPr lang="ru-RU" sz="2800" dirty="0"/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3286116" y="1785926"/>
              <a:ext cx="2500330" cy="2071702"/>
              <a:chOff x="6286512" y="1571612"/>
              <a:chExt cx="2571768" cy="2143140"/>
            </a:xfrm>
          </p:grpSpPr>
          <p:sp>
            <p:nvSpPr>
              <p:cNvPr id="14" name="Облако 13"/>
              <p:cNvSpPr/>
              <p:nvPr/>
            </p:nvSpPr>
            <p:spPr>
              <a:xfrm>
                <a:off x="6286512" y="1571612"/>
                <a:ext cx="2571768" cy="214314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643702" y="2285992"/>
                <a:ext cx="19288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интересно</a:t>
                </a:r>
                <a:endParaRPr lang="ru-RU" sz="2800" dirty="0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6215074" y="2571744"/>
              <a:ext cx="2500330" cy="2000264"/>
              <a:chOff x="3357554" y="3286124"/>
              <a:chExt cx="2571768" cy="2143140"/>
            </a:xfrm>
          </p:grpSpPr>
          <p:sp>
            <p:nvSpPr>
              <p:cNvPr id="13" name="Облако 12"/>
              <p:cNvSpPr/>
              <p:nvPr/>
            </p:nvSpPr>
            <p:spPr>
              <a:xfrm>
                <a:off x="3357554" y="3286124"/>
                <a:ext cx="2571768" cy="214314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526956">
                <a:off x="3724949" y="3974990"/>
                <a:ext cx="19288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позитивно</a:t>
                </a:r>
                <a:endParaRPr lang="ru-RU" sz="2800" dirty="0"/>
              </a:p>
            </p:txBody>
          </p:sp>
        </p:grpSp>
        <p:pic>
          <p:nvPicPr>
            <p:cNvPr id="18" name="Рисунок 17" descr="i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00364" y="3857604"/>
              <a:ext cx="3000396" cy="3000396"/>
            </a:xfrm>
            <a:prstGeom prst="rect">
              <a:avLst/>
            </a:prstGeom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7159" y="285728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0"/>
            <a:ext cx="9144000" cy="7072306"/>
            <a:chOff x="0" y="0"/>
            <a:chExt cx="9144000" cy="7072306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Рисунок 5" descr="ec5e247bb979892d215e27d87f1093cc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429000"/>
              <a:ext cx="3643306" cy="364330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429124" y="5072074"/>
              <a:ext cx="40005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err="1" smtClean="0"/>
                <a:t>Фитбол</a:t>
              </a:r>
              <a:r>
                <a:rPr lang="ru-RU" sz="2400" b="1" dirty="0" smtClean="0"/>
                <a:t> </a:t>
              </a:r>
              <a:r>
                <a:rPr lang="ru-RU" sz="2400" b="1" dirty="0" smtClean="0"/>
                <a:t>– развитие и успех!</a:t>
              </a:r>
            </a:p>
            <a:p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071670" y="285728"/>
              <a:ext cx="642316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0" dirty="0" err="1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Фитбол</a:t>
              </a:r>
              <a:r>
                <a:rPr lang="ru-RU" sz="54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 - гимнастика</a:t>
              </a:r>
              <a:endParaRPr lang="ru-RU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1285852" y="2428868"/>
              <a:ext cx="4714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err="1" smtClean="0"/>
                <a:t>Фитбол</a:t>
              </a:r>
              <a:r>
                <a:rPr lang="ru-RU" sz="2400" b="1" dirty="0" smtClean="0"/>
                <a:t> – это </a:t>
              </a:r>
              <a:r>
                <a:rPr lang="ru-RU" sz="2400" b="1" dirty="0" smtClean="0"/>
                <a:t>радость движения</a:t>
              </a:r>
              <a:r>
                <a:rPr lang="ru-RU" sz="2400" b="1" dirty="0" smtClean="0"/>
                <a:t>!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43306" y="4214818"/>
              <a:ext cx="40005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err="1" smtClean="0"/>
                <a:t>Фитбол</a:t>
              </a:r>
              <a:r>
                <a:rPr lang="ru-RU" sz="2400" b="1" dirty="0" smtClean="0"/>
                <a:t> – доступен для всех.</a:t>
              </a:r>
              <a:endParaRPr lang="ru-RU" sz="2400" b="1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14546" y="3429000"/>
              <a:ext cx="4714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err="1" smtClean="0"/>
                <a:t>Фитбол</a:t>
              </a:r>
              <a:r>
                <a:rPr lang="ru-RU" sz="2400" b="1" dirty="0" smtClean="0"/>
                <a:t> – средство </a:t>
              </a:r>
              <a:r>
                <a:rPr lang="ru-RU" sz="2400" b="1" dirty="0" smtClean="0"/>
                <a:t>оздоровления</a:t>
              </a:r>
              <a:endParaRPr lang="ru-RU" sz="2400" b="1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85918" y="1285860"/>
              <a:ext cx="69294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/>
                <a:t>Поможет сформировать </a:t>
              </a:r>
              <a:r>
                <a:rPr lang="ru-RU" sz="2000" dirty="0" smtClean="0"/>
                <a:t>у сотрудников </a:t>
              </a:r>
              <a:r>
                <a:rPr lang="ru-RU" sz="2000" dirty="0" smtClean="0"/>
                <a:t>умение </a:t>
              </a:r>
              <a:r>
                <a:rPr lang="ru-RU" sz="2000" dirty="0" smtClean="0"/>
                <a:t>и </a:t>
              </a:r>
              <a:r>
                <a:rPr lang="ru-RU" sz="2000" dirty="0" smtClean="0"/>
                <a:t>желание </a:t>
              </a:r>
              <a:r>
                <a:rPr lang="ru-RU" sz="2000" dirty="0" smtClean="0"/>
                <a:t>заботиться о своем здоровье и здоровье окружающих.</a:t>
              </a:r>
              <a:endParaRPr lang="ru-RU" sz="2000" b="1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ello_html_m1be817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ec5e247bb979892d215e27d87f1093cc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500570"/>
            <a:ext cx="2667002" cy="2667002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126090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928794" y="142852"/>
            <a:ext cx="592935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Методы и приемы </a:t>
            </a:r>
          </a:p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оздоровления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214282" y="1643050"/>
            <a:ext cx="3383626" cy="2905145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/>
          <p:cNvSpPr/>
          <p:nvPr/>
        </p:nvSpPr>
        <p:spPr>
          <a:xfrm>
            <a:off x="2928926" y="3214686"/>
            <a:ext cx="3383626" cy="2905145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Шестиугольник 12"/>
          <p:cNvSpPr/>
          <p:nvPr/>
        </p:nvSpPr>
        <p:spPr>
          <a:xfrm>
            <a:off x="5760374" y="1714488"/>
            <a:ext cx="3383626" cy="2905145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143603" y="1714488"/>
            <a:ext cx="30003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Смехотерапия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подготовка различных мероприятий на юмористическую тему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психологическая минутка для педагогов «Навстречу хорошему настроению»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весёлые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фитболом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596" y="1714488"/>
            <a:ext cx="321471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Лечебная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физкультура</a:t>
            </a:r>
          </a:p>
          <a:p>
            <a:pPr algn="ctr"/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дыхательная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гимнастика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-комплекс упражнений для профилактики остеохондроза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упражнения для глаз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точечный массаж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43240" y="3357562"/>
            <a:ext cx="35719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Музыкотерапия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релаксация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использованием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классической музыки и произведений классических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композиторов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комплекс  релаксационных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упражнений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0" y="0"/>
            <a:ext cx="9144000" cy="7167572"/>
            <a:chOff x="0" y="0"/>
            <a:chExt cx="9144000" cy="7167572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Рисунок 5" descr="ec5e247bb979892d215e27d87f1093cc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4500570"/>
              <a:ext cx="2667002" cy="2667002"/>
            </a:xfrm>
            <a:prstGeom prst="rect">
              <a:avLst/>
            </a:prstGeom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785918" y="357166"/>
              <a:ext cx="6500858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Быть здоровым – здорово!</a:t>
              </a:r>
              <a:endParaRPr lang="ru-RU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15" name="Рисунок 14" descr="1649158764977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224" y="1785926"/>
              <a:ext cx="3238522" cy="2428892"/>
            </a:xfrm>
            <a:prstGeom prst="rect">
              <a:avLst/>
            </a:prstGeom>
          </p:spPr>
        </p:pic>
        <p:pic>
          <p:nvPicPr>
            <p:cNvPr id="18" name="Рисунок 17" descr="Screenshot_20220411-233415_Video Player.jpg"/>
            <p:cNvPicPr>
              <a:picLocks noChangeAspect="1"/>
            </p:cNvPicPr>
            <p:nvPr/>
          </p:nvPicPr>
          <p:blipFill>
            <a:blip r:embed="rId6"/>
            <a:srcRect t="36459" b="36458"/>
            <a:stretch>
              <a:fillRect/>
            </a:stretch>
          </p:blipFill>
          <p:spPr>
            <a:xfrm>
              <a:off x="4857752" y="1214422"/>
              <a:ext cx="3714776" cy="2068053"/>
            </a:xfrm>
            <a:prstGeom prst="rect">
              <a:avLst/>
            </a:prstGeom>
          </p:spPr>
        </p:pic>
        <p:pic>
          <p:nvPicPr>
            <p:cNvPr id="22" name="Рисунок 21" descr="Screenshot_20220411-233207_Video Player.jpg"/>
            <p:cNvPicPr>
              <a:picLocks noChangeAspect="1"/>
            </p:cNvPicPr>
            <p:nvPr/>
          </p:nvPicPr>
          <p:blipFill>
            <a:blip r:embed="rId7"/>
            <a:srcRect t="36458" b="36458"/>
            <a:stretch>
              <a:fillRect/>
            </a:stretch>
          </p:blipFill>
          <p:spPr>
            <a:xfrm>
              <a:off x="4500562" y="4214818"/>
              <a:ext cx="3741205" cy="20827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0" y="0"/>
            <a:ext cx="9144000" cy="7167572"/>
            <a:chOff x="0" y="0"/>
            <a:chExt cx="9144000" cy="7167572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Рисунок 5" descr="ec5e247bb979892d215e27d87f1093cc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4500570"/>
              <a:ext cx="2667002" cy="2667002"/>
            </a:xfrm>
            <a:prstGeom prst="rect">
              <a:avLst/>
            </a:prstGeom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928794" y="357166"/>
              <a:ext cx="642942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Быть здоровым – здорово!</a:t>
              </a:r>
              <a:endParaRPr lang="ru-RU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18" name="Рисунок 17" descr="Screenshot_20220411-225904_VK.jpg"/>
            <p:cNvPicPr>
              <a:picLocks noChangeAspect="1"/>
            </p:cNvPicPr>
            <p:nvPr/>
          </p:nvPicPr>
          <p:blipFill>
            <a:blip r:embed="rId5"/>
            <a:srcRect t="36459" b="36458"/>
            <a:stretch>
              <a:fillRect/>
            </a:stretch>
          </p:blipFill>
          <p:spPr>
            <a:xfrm>
              <a:off x="500034" y="1857364"/>
              <a:ext cx="3643338" cy="2028307"/>
            </a:xfrm>
            <a:prstGeom prst="rect">
              <a:avLst/>
            </a:prstGeom>
          </p:spPr>
        </p:pic>
        <p:pic>
          <p:nvPicPr>
            <p:cNvPr id="20" name="Рисунок 19" descr="1649158855778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05377" y="1428736"/>
              <a:ext cx="3048023" cy="2286016"/>
            </a:xfrm>
            <a:prstGeom prst="rect">
              <a:avLst/>
            </a:prstGeom>
          </p:spPr>
        </p:pic>
        <p:pic>
          <p:nvPicPr>
            <p:cNvPr id="22" name="Рисунок 21" descr="Screenshot_20220411-225930_VK.jpg"/>
            <p:cNvPicPr>
              <a:picLocks noChangeAspect="1"/>
            </p:cNvPicPr>
            <p:nvPr/>
          </p:nvPicPr>
          <p:blipFill>
            <a:blip r:embed="rId7"/>
            <a:srcRect t="36458" b="36458"/>
            <a:stretch>
              <a:fillRect/>
            </a:stretch>
          </p:blipFill>
          <p:spPr>
            <a:xfrm>
              <a:off x="3929058" y="4429132"/>
              <a:ext cx="3721284" cy="207170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0" y="0"/>
            <a:ext cx="9144000" cy="7167572"/>
            <a:chOff x="0" y="0"/>
            <a:chExt cx="9144000" cy="7167572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Рисунок 5" descr="ec5e247bb979892d215e27d87f1093cc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4500570"/>
              <a:ext cx="2667002" cy="2667002"/>
            </a:xfrm>
            <a:prstGeom prst="rect">
              <a:avLst/>
            </a:prstGeom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928794" y="142852"/>
              <a:ext cx="6500858" cy="132343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Информирование </a:t>
              </a:r>
            </a:p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в ходе проекта</a:t>
              </a:r>
              <a:endParaRPr lang="ru-RU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14" name="Рисунок 13" descr="Screenshot_20220414-225225_OK.jpg"/>
            <p:cNvPicPr>
              <a:picLocks noChangeAspect="1"/>
            </p:cNvPicPr>
            <p:nvPr/>
          </p:nvPicPr>
          <p:blipFill>
            <a:blip r:embed="rId5" cstate="print"/>
            <a:srcRect t="5208" b="11458"/>
            <a:stretch>
              <a:fillRect/>
            </a:stretch>
          </p:blipFill>
          <p:spPr>
            <a:xfrm>
              <a:off x="1923000" y="1857364"/>
              <a:ext cx="2085203" cy="3571900"/>
            </a:xfrm>
            <a:prstGeom prst="rect">
              <a:avLst/>
            </a:prstGeom>
          </p:spPr>
        </p:pic>
        <p:pic>
          <p:nvPicPr>
            <p:cNvPr id="15" name="Рисунок 14" descr="Screenshot_20220414-224921_VK.jpg"/>
            <p:cNvPicPr>
              <a:picLocks noChangeAspect="1"/>
            </p:cNvPicPr>
            <p:nvPr/>
          </p:nvPicPr>
          <p:blipFill>
            <a:blip r:embed="rId6" cstate="print"/>
            <a:srcRect t="3125" b="11458"/>
            <a:stretch>
              <a:fillRect/>
            </a:stretch>
          </p:blipFill>
          <p:spPr>
            <a:xfrm>
              <a:off x="5143504" y="1733590"/>
              <a:ext cx="2104838" cy="3695674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857356" y="5572140"/>
              <a:ext cx="6286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Публикации в соц.сетях </a:t>
              </a:r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VK, OK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, консультации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, буклеты, информационный калейдоскоп в уголке профсоюза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0" y="0"/>
            <a:ext cx="9144000" cy="7167572"/>
            <a:chOff x="0" y="0"/>
            <a:chExt cx="9144000" cy="7167572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Рисунок 5" descr="ec5e247bb979892d215e27d87f1093cc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4500570"/>
              <a:ext cx="2667002" cy="2667002"/>
            </a:xfrm>
            <a:prstGeom prst="rect">
              <a:avLst/>
            </a:prstGeom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928794" y="142852"/>
              <a:ext cx="5929354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Результаты проекта</a:t>
              </a:r>
              <a:endParaRPr lang="ru-RU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0034" y="2071678"/>
              <a:ext cx="235745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увеличилось число членов коллектива испытывающих потребность в здоровом образе жизни и сохранении здоровья </a:t>
              </a:r>
            </a:p>
            <a:p>
              <a:endParaRPr lang="ru-RU" dirty="0"/>
            </a:p>
          </p:txBody>
        </p:sp>
        <p:sp>
          <p:nvSpPr>
            <p:cNvPr id="26" name="Прямоугольник с двумя вырезанными противолежащими углами 25"/>
            <p:cNvSpPr/>
            <p:nvPr/>
          </p:nvSpPr>
          <p:spPr>
            <a:xfrm>
              <a:off x="428596" y="1857364"/>
              <a:ext cx="2500330" cy="2428892"/>
            </a:xfrm>
            <a:prstGeom prst="snip2Diag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с двумя вырезанными противолежащими углами 26"/>
            <p:cNvSpPr/>
            <p:nvPr/>
          </p:nvSpPr>
          <p:spPr>
            <a:xfrm>
              <a:off x="3286116" y="4000504"/>
              <a:ext cx="2500330" cy="2428892"/>
            </a:xfrm>
            <a:prstGeom prst="snip2Diag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с двумя вырезанными противолежащими углами 27"/>
            <p:cNvSpPr/>
            <p:nvPr/>
          </p:nvSpPr>
          <p:spPr>
            <a:xfrm>
              <a:off x="3571868" y="1000108"/>
              <a:ext cx="2500330" cy="2428892"/>
            </a:xfrm>
            <a:prstGeom prst="snip2Diag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43306" y="1428736"/>
              <a:ext cx="235745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81% членов коллектива освоили  комплекс </a:t>
              </a:r>
              <a:r>
                <a:rPr lang="ru-RU" b="1" dirty="0" err="1" smtClean="0">
                  <a:latin typeface="Times New Roman" pitchFamily="18" charset="0"/>
                  <a:cs typeface="Times New Roman" pitchFamily="18" charset="0"/>
                </a:rPr>
                <a:t>фитбол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 - гимнастики</a:t>
              </a:r>
            </a:p>
            <a:p>
              <a:endParaRPr lang="ru-RU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57554" y="4286256"/>
              <a:ext cx="235745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создана комфортная и благоприятная среда в коллективе посредством </a:t>
              </a:r>
            </a:p>
            <a:p>
              <a:pPr algn="ctr"/>
              <a:r>
                <a:rPr lang="ru-RU" b="1" dirty="0" err="1" smtClean="0">
                  <a:latin typeface="Times New Roman" pitchFamily="18" charset="0"/>
                  <a:cs typeface="Times New Roman" pitchFamily="18" charset="0"/>
                </a:rPr>
                <a:t>фитбол</a:t>
              </a:r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 - гимнастики</a:t>
              </a:r>
            </a:p>
            <a:p>
              <a:endParaRPr lang="ru-RU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29388" y="3071810"/>
              <a:ext cx="235745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увеличился процент положительных результатов оздоровительной и эмоциональной  работы над собой </a:t>
              </a:r>
            </a:p>
            <a:p>
              <a:endParaRPr lang="ru-RU" dirty="0"/>
            </a:p>
          </p:txBody>
        </p:sp>
        <p:sp>
          <p:nvSpPr>
            <p:cNvPr id="32" name="Прямоугольник с двумя вырезанными противолежащими углами 31"/>
            <p:cNvSpPr/>
            <p:nvPr/>
          </p:nvSpPr>
          <p:spPr>
            <a:xfrm>
              <a:off x="6357950" y="2786058"/>
              <a:ext cx="2500330" cy="2428892"/>
            </a:xfrm>
            <a:prstGeom prst="snip2Diag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0" y="0"/>
            <a:ext cx="9144000" cy="7167572"/>
            <a:chOff x="0" y="0"/>
            <a:chExt cx="9144000" cy="7167572"/>
          </a:xfrm>
        </p:grpSpPr>
        <p:pic>
          <p:nvPicPr>
            <p:cNvPr id="3" name="Рисунок 2" descr="hello_html_m1be8172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Рисунок 5" descr="ec5e247bb979892d215e27d87f1093cc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4500570"/>
              <a:ext cx="2667002" cy="2667002"/>
            </a:xfrm>
            <a:prstGeom prst="rect">
              <a:avLst/>
            </a:prstGeom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928794" y="142852"/>
              <a:ext cx="5929354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Эффективность проекта</a:t>
              </a:r>
              <a:endParaRPr lang="ru-RU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14546" y="1000108"/>
              <a:ext cx="564360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Проект имеет долгосрочный эффект.</a:t>
              </a:r>
            </a:p>
            <a:p>
              <a:endParaRPr lang="ru-RU" dirty="0" smtClean="0"/>
            </a:p>
            <a:p>
              <a:r>
                <a:rPr lang="ru-RU" dirty="0" smtClean="0"/>
                <a:t/>
              </a:r>
              <a:br>
                <a:rPr lang="ru-RU" dirty="0" smtClean="0"/>
              </a:br>
              <a:endParaRPr lang="ru-RU" dirty="0" smtClean="0"/>
            </a:p>
            <a:p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357158" y="1857364"/>
              <a:ext cx="3571900" cy="2500330"/>
              <a:chOff x="428596" y="2714620"/>
              <a:chExt cx="3571900" cy="2500330"/>
            </a:xfrm>
          </p:grpSpPr>
          <p:sp>
            <p:nvSpPr>
              <p:cNvPr id="18" name="Облако 17"/>
              <p:cNvSpPr/>
              <p:nvPr/>
            </p:nvSpPr>
            <p:spPr>
              <a:xfrm>
                <a:off x="428596" y="2714620"/>
                <a:ext cx="3571900" cy="250033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20788764">
                <a:off x="844322" y="3457419"/>
                <a:ext cx="27860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 smtClean="0">
                    <a:latin typeface="Times New Roman" pitchFamily="18" charset="0"/>
                    <a:cs typeface="Times New Roman" pitchFamily="18" charset="0"/>
                  </a:rPr>
                  <a:t>вызывает интерес </a:t>
                </a:r>
                <a:endParaRPr lang="ru-RU" sz="2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ru-RU" sz="2400" b="1" dirty="0" smtClean="0">
                    <a:latin typeface="Times New Roman" pitchFamily="18" charset="0"/>
                    <a:cs typeface="Times New Roman" pitchFamily="18" charset="0"/>
                  </a:rPr>
                  <a:t>у </a:t>
                </a:r>
                <a:r>
                  <a:rPr lang="ru-RU" sz="2400" b="1" dirty="0" smtClean="0">
                    <a:latin typeface="Times New Roman" pitchFamily="18" charset="0"/>
                    <a:cs typeface="Times New Roman" pitchFamily="18" charset="0"/>
                  </a:rPr>
                  <a:t>коллег</a:t>
                </a:r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 rot="572358">
              <a:off x="2897098" y="4078982"/>
              <a:ext cx="3571900" cy="2500330"/>
              <a:chOff x="428596" y="2714620"/>
              <a:chExt cx="3571900" cy="2500330"/>
            </a:xfrm>
          </p:grpSpPr>
          <p:sp>
            <p:nvSpPr>
              <p:cNvPr id="24" name="Облако 23"/>
              <p:cNvSpPr/>
              <p:nvPr/>
            </p:nvSpPr>
            <p:spPr>
              <a:xfrm>
                <a:off x="428596" y="2714620"/>
                <a:ext cx="3571900" cy="250033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21027642">
                <a:off x="844320" y="2955095"/>
                <a:ext cx="2786082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itchFamily="18" charset="0"/>
                    <a:cs typeface="Times New Roman" pitchFamily="18" charset="0"/>
                  </a:rPr>
                  <a:t>демонстрирует ценность укрепления здоровья всего  педагогического коллектива МБДОУ</a:t>
                </a:r>
                <a:r>
                  <a:rPr lang="ru-RU" sz="2400" dirty="0" smtClean="0"/>
                  <a:t>.</a:t>
                </a:r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 rot="2132390">
              <a:off x="5178120" y="1948210"/>
              <a:ext cx="3571900" cy="2500330"/>
              <a:chOff x="428596" y="2714620"/>
              <a:chExt cx="3571900" cy="2500330"/>
            </a:xfrm>
          </p:grpSpPr>
          <p:sp>
            <p:nvSpPr>
              <p:cNvPr id="27" name="Облако 26"/>
              <p:cNvSpPr/>
              <p:nvPr/>
            </p:nvSpPr>
            <p:spPr>
              <a:xfrm>
                <a:off x="428596" y="2714620"/>
                <a:ext cx="3571900" cy="2500330"/>
              </a:xfrm>
              <a:prstGeom prst="cloud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rot="21558442">
                <a:off x="844322" y="3272753"/>
                <a:ext cx="278608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 smtClean="0">
                    <a:latin typeface="Times New Roman" pitchFamily="18" charset="0"/>
                    <a:cs typeface="Times New Roman" pitchFamily="18" charset="0"/>
                  </a:rPr>
                  <a:t>стимулирует к его широкому применению</a:t>
                </a:r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ello_html_m1be817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0" y="214290"/>
            <a:ext cx="9144000" cy="6163536"/>
            <a:chOff x="0" y="214290"/>
            <a:chExt cx="9144000" cy="6163536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5720" y="214290"/>
              <a:ext cx="1260908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1857356" y="357166"/>
              <a:ext cx="642942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Быть здоровым – здорово!</a:t>
              </a:r>
              <a:endParaRPr lang="ru-RU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16" name="Рисунок 15" descr="Screenshot_20220414-224746_VK.jpg"/>
            <p:cNvPicPr>
              <a:picLocks noChangeAspect="1"/>
            </p:cNvPicPr>
            <p:nvPr/>
          </p:nvPicPr>
          <p:blipFill>
            <a:blip r:embed="rId4">
              <a:lum/>
            </a:blip>
            <a:srcRect l="3472" t="40428" r="14349" b="40714"/>
            <a:stretch>
              <a:fillRect/>
            </a:stretch>
          </p:blipFill>
          <p:spPr>
            <a:xfrm flipH="1">
              <a:off x="4071934" y="1643050"/>
              <a:ext cx="5072066" cy="473477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pic>
          <p:nvPicPr>
            <p:cNvPr id="17" name="Рисунок 16" descr="Screenshot_20220415-001011_VK.jpg"/>
            <p:cNvPicPr>
              <a:picLocks noChangeAspect="1"/>
            </p:cNvPicPr>
            <p:nvPr/>
          </p:nvPicPr>
          <p:blipFill>
            <a:blip r:embed="rId5"/>
            <a:srcRect t="32292" b="31250"/>
            <a:stretch>
              <a:fillRect/>
            </a:stretch>
          </p:blipFill>
          <p:spPr>
            <a:xfrm>
              <a:off x="0" y="2500306"/>
              <a:ext cx="5147472" cy="3857652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14282" y="1785926"/>
              <a:ext cx="46434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latin typeface="Times New Roman" pitchFamily="18" charset="0"/>
                  <a:cs typeface="Times New Roman" pitchFamily="18" charset="0"/>
                </a:rPr>
                <a:t>Первичная профсоюзная организация МБДОУ № 66 г. Владимир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249</Words>
  <Application>Microsoft Office PowerPoint</Application>
  <PresentationFormat>Экран (4:3)</PresentationFormat>
  <Paragraphs>65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Номинация «Программа первичной дошкольной общеобразовательной организации»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школа31</dc:creator>
  <cp:lastModifiedBy>школа31</cp:lastModifiedBy>
  <cp:revision>62</cp:revision>
  <dcterms:created xsi:type="dcterms:W3CDTF">2022-04-09T15:08:26Z</dcterms:created>
  <dcterms:modified xsi:type="dcterms:W3CDTF">2022-04-14T21:40:12Z</dcterms:modified>
</cp:coreProperties>
</file>